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293" r:id="rId3"/>
    <p:sldId id="363" r:id="rId4"/>
    <p:sldId id="335" r:id="rId5"/>
    <p:sldId id="382" r:id="rId6"/>
    <p:sldId id="345" r:id="rId7"/>
    <p:sldId id="326" r:id="rId8"/>
    <p:sldId id="328" r:id="rId9"/>
    <p:sldId id="379" r:id="rId10"/>
    <p:sldId id="329" r:id="rId11"/>
    <p:sldId id="380" r:id="rId12"/>
    <p:sldId id="323" r:id="rId13"/>
    <p:sldId id="360" r:id="rId14"/>
    <p:sldId id="325" r:id="rId15"/>
    <p:sldId id="346" r:id="rId16"/>
    <p:sldId id="347" r:id="rId17"/>
    <p:sldId id="350" r:id="rId18"/>
    <p:sldId id="312" r:id="rId19"/>
    <p:sldId id="348" r:id="rId20"/>
    <p:sldId id="356" r:id="rId21"/>
    <p:sldId id="313" r:id="rId22"/>
    <p:sldId id="368" r:id="rId23"/>
    <p:sldId id="300" r:id="rId24"/>
    <p:sldId id="361" r:id="rId25"/>
    <p:sldId id="362" r:id="rId26"/>
    <p:sldId id="355" r:id="rId27"/>
    <p:sldId id="332" r:id="rId28"/>
    <p:sldId id="336" r:id="rId29"/>
    <p:sldId id="337" r:id="rId30"/>
    <p:sldId id="338" r:id="rId31"/>
    <p:sldId id="339" r:id="rId32"/>
    <p:sldId id="340" r:id="rId33"/>
    <p:sldId id="341" r:id="rId34"/>
    <p:sldId id="342" r:id="rId35"/>
    <p:sldId id="343" r:id="rId36"/>
    <p:sldId id="344" r:id="rId37"/>
    <p:sldId id="330" r:id="rId38"/>
    <p:sldId id="334" r:id="rId39"/>
    <p:sldId id="383" r:id="rId40"/>
    <p:sldId id="381" r:id="rId41"/>
    <p:sldId id="333" r:id="rId42"/>
    <p:sldId id="298" r:id="rId43"/>
    <p:sldId id="372" r:id="rId44"/>
    <p:sldId id="377" r:id="rId45"/>
    <p:sldId id="373" r:id="rId46"/>
    <p:sldId id="349" r:id="rId47"/>
    <p:sldId id="364" r:id="rId48"/>
    <p:sldId id="378" r:id="rId49"/>
    <p:sldId id="351" r:id="rId50"/>
    <p:sldId id="375" r:id="rId51"/>
    <p:sldId id="376" r:id="rId52"/>
    <p:sldId id="352" r:id="rId53"/>
    <p:sldId id="354" r:id="rId54"/>
    <p:sldId id="359" r:id="rId55"/>
    <p:sldId id="366" r:id="rId56"/>
    <p:sldId id="295" r:id="rId57"/>
    <p:sldId id="310" r:id="rId58"/>
    <p:sldId id="299" r:id="rId59"/>
    <p:sldId id="290" r:id="rId60"/>
    <p:sldId id="367" r:id="rId61"/>
    <p:sldId id="384" r:id="rId62"/>
    <p:sldId id="385" r:id="rId63"/>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018" autoAdjust="0"/>
    <p:restoredTop sz="95382" autoAdjust="0"/>
  </p:normalViewPr>
  <p:slideViewPr>
    <p:cSldViewPr>
      <p:cViewPr varScale="1">
        <p:scale>
          <a:sx n="115" d="100"/>
          <a:sy n="115" d="100"/>
        </p:scale>
        <p:origin x="1188" y="108"/>
      </p:cViewPr>
      <p:guideLst>
        <p:guide orient="horz" pos="2880"/>
        <p:guide pos="216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69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C0CAE27C-3F77-4EDB-981B-4BA8983BB94D}" type="datetimeFigureOut">
              <a:rPr lang="en-CA" smtClean="0"/>
              <a:t>2021-08-11</a:t>
            </a:fld>
            <a:endParaRPr lang="en-CA"/>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E1D56A03-A169-4B5B-A003-208A502EB436}" type="slidenum">
              <a:rPr lang="en-CA" smtClean="0"/>
              <a:t>‹#›</a:t>
            </a:fld>
            <a:endParaRPr lang="en-CA"/>
          </a:p>
        </p:txBody>
      </p:sp>
    </p:spTree>
    <p:extLst>
      <p:ext uri="{BB962C8B-B14F-4D97-AF65-F5344CB8AC3E}">
        <p14:creationId xmlns:p14="http://schemas.microsoft.com/office/powerpoint/2010/main" val="1796499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1D56A03-A169-4B5B-A003-208A502EB436}" type="slidenum">
              <a:rPr lang="en-CA" smtClean="0"/>
              <a:t>3</a:t>
            </a:fld>
            <a:endParaRPr lang="en-CA"/>
          </a:p>
        </p:txBody>
      </p:sp>
    </p:spTree>
    <p:extLst>
      <p:ext uri="{BB962C8B-B14F-4D97-AF65-F5344CB8AC3E}">
        <p14:creationId xmlns:p14="http://schemas.microsoft.com/office/powerpoint/2010/main" val="1975628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bold responses are the desired outcome. If any of the other boxes have been ticked there may be a risk of entrapment or</a:t>
            </a:r>
          </a:p>
          <a:p>
            <a:r>
              <a:rPr lang="en-US" dirty="0" smtClean="0"/>
              <a:t>falls. Review other alternatives such as low bed, alarm system, increased level of observations.</a:t>
            </a:r>
          </a:p>
          <a:p>
            <a:r>
              <a:rPr lang="en-US" dirty="0" smtClean="0"/>
              <a:t>Use bedrails if the benefits outweigh the risks.</a:t>
            </a:r>
            <a:endParaRPr lang="en-US" dirty="0"/>
          </a:p>
        </p:txBody>
      </p:sp>
      <p:sp>
        <p:nvSpPr>
          <p:cNvPr id="4" name="Slide Number Placeholder 3"/>
          <p:cNvSpPr>
            <a:spLocks noGrp="1"/>
          </p:cNvSpPr>
          <p:nvPr>
            <p:ph type="sldNum" sz="quarter" idx="10"/>
          </p:nvPr>
        </p:nvSpPr>
        <p:spPr/>
        <p:txBody>
          <a:bodyPr/>
          <a:lstStyle/>
          <a:p>
            <a:fld id="{E1D56A03-A169-4B5B-A003-208A502EB436}" type="slidenum">
              <a:rPr lang="en-CA" smtClean="0"/>
              <a:t>24</a:t>
            </a:fld>
            <a:endParaRPr lang="en-CA"/>
          </a:p>
        </p:txBody>
      </p:sp>
    </p:spTree>
    <p:extLst>
      <p:ext uri="{BB962C8B-B14F-4D97-AF65-F5344CB8AC3E}">
        <p14:creationId xmlns:p14="http://schemas.microsoft.com/office/powerpoint/2010/main" val="539234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844545" y="428066"/>
            <a:ext cx="3454908" cy="757555"/>
          </a:xfrm>
          <a:prstGeom prst="rect">
            <a:avLst/>
          </a:prstGeom>
        </p:spPr>
        <p:txBody>
          <a:bodyPr wrap="square" lIns="0" tIns="0" rIns="0" bIns="0">
            <a:spAutoFit/>
          </a:bodyPr>
          <a:lstStyle>
            <a:lvl1pPr>
              <a:defRPr sz="4400" b="0" i="0">
                <a:solidFill>
                  <a:srgbClr val="001F5F"/>
                </a:solidFill>
                <a:latin typeface="Arial"/>
                <a:cs typeface="Arial"/>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8/11/2021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001F5F"/>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700" b="0" i="0">
                <a:solidFill>
                  <a:srgbClr val="001F5F"/>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8/11/2021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001F5F"/>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8/11/2021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5562626"/>
            <a:ext cx="9139450" cy="1295371"/>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000" b="1" i="0">
                <a:solidFill>
                  <a:srgbClr val="001F5F"/>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8/11/2021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8/11/2021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5638826"/>
            <a:ext cx="9139450" cy="1219170"/>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307340" y="-26974"/>
            <a:ext cx="8529319" cy="1244600"/>
          </a:xfrm>
          <a:prstGeom prst="rect">
            <a:avLst/>
          </a:prstGeom>
        </p:spPr>
        <p:txBody>
          <a:bodyPr wrap="square" lIns="0" tIns="0" rIns="0" bIns="0">
            <a:spAutoFit/>
          </a:bodyPr>
          <a:lstStyle>
            <a:lvl1pPr>
              <a:defRPr sz="4000" b="1" i="0">
                <a:solidFill>
                  <a:srgbClr val="001F5F"/>
                </a:solidFill>
                <a:latin typeface="Arial"/>
                <a:cs typeface="Arial"/>
              </a:defRPr>
            </a:lvl1pPr>
          </a:lstStyle>
          <a:p>
            <a:endParaRPr/>
          </a:p>
        </p:txBody>
      </p:sp>
      <p:sp>
        <p:nvSpPr>
          <p:cNvPr id="3" name="Holder 3"/>
          <p:cNvSpPr>
            <a:spLocks noGrp="1"/>
          </p:cNvSpPr>
          <p:nvPr>
            <p:ph type="body" idx="1"/>
          </p:nvPr>
        </p:nvSpPr>
        <p:spPr>
          <a:xfrm>
            <a:off x="275590" y="1718894"/>
            <a:ext cx="8592819" cy="4224020"/>
          </a:xfrm>
          <a:prstGeom prst="rect">
            <a:avLst/>
          </a:prstGeom>
        </p:spPr>
        <p:txBody>
          <a:bodyPr wrap="square" lIns="0" tIns="0" rIns="0" bIns="0">
            <a:spAutoFit/>
          </a:bodyPr>
          <a:lstStyle>
            <a:lvl1pPr>
              <a:defRPr sz="2700" b="0" i="0">
                <a:solidFill>
                  <a:srgbClr val="001F5F"/>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8/11/2021</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jpg"/><Relationship Id="rId2" Type="http://schemas.openxmlformats.org/officeDocument/2006/relationships/image" Target="../media/image5.png"/><Relationship Id="rId16"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3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0.jpg"/></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3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www.healthycanadians.gc.ca/recall-alert-rappel-avis/hc-sc/2012/14796a-eng.php" TargetMode="External"/><Relationship Id="rId2" Type="http://schemas.openxmlformats.org/officeDocument/2006/relationships/hyperlink" Target="https://www.canada.ca/en/health-canada/services/drugs-health-products/medical-devices/application-information/guidance-documents/guidance-document-adult-hospital-beds-patient-hazards-side-rail-other-hazards.html"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5410215"/>
            <a:ext cx="9139450" cy="1447782"/>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7214616" y="3294888"/>
            <a:ext cx="1149096" cy="1670304"/>
          </a:xfrm>
          <a:prstGeom prst="rect">
            <a:avLst/>
          </a:prstGeom>
          <a:blipFill>
            <a:blip r:embed="rId3" cstate="print"/>
            <a:stretch>
              <a:fillRect/>
            </a:stretch>
          </a:blipFill>
        </p:spPr>
        <p:txBody>
          <a:bodyPr wrap="square" lIns="0" tIns="0" rIns="0" bIns="0" rtlCol="0"/>
          <a:lstStyle/>
          <a:p>
            <a:endParaRPr/>
          </a:p>
        </p:txBody>
      </p:sp>
      <p:sp>
        <p:nvSpPr>
          <p:cNvPr id="9" name="object 9"/>
          <p:cNvSpPr txBox="1"/>
          <p:nvPr/>
        </p:nvSpPr>
        <p:spPr>
          <a:xfrm>
            <a:off x="1143406" y="3661963"/>
            <a:ext cx="6743700" cy="936154"/>
          </a:xfrm>
          <a:prstGeom prst="rect">
            <a:avLst/>
          </a:prstGeom>
        </p:spPr>
        <p:txBody>
          <a:bodyPr vert="horz" wrap="square" lIns="0" tIns="12700" rIns="0" bIns="0" rtlCol="0">
            <a:spAutoFit/>
          </a:bodyPr>
          <a:lstStyle/>
          <a:p>
            <a:pPr marL="12700" marR="5080" algn="ctr">
              <a:lnSpc>
                <a:spcPct val="100000"/>
              </a:lnSpc>
              <a:spcBef>
                <a:spcPts val="100"/>
              </a:spcBef>
            </a:pPr>
            <a:r>
              <a:rPr sz="6000" b="1" spc="-459" dirty="0">
                <a:solidFill>
                  <a:srgbClr val="002D89"/>
                </a:solidFill>
                <a:latin typeface="Arial" panose="020B0604020202020204" pitchFamily="34" charset="0"/>
                <a:cs typeface="Arial" panose="020B0604020202020204" pitchFamily="34" charset="0"/>
              </a:rPr>
              <a:t>Bed</a:t>
            </a:r>
            <a:r>
              <a:rPr lang="en-US" sz="6000" b="1" spc="-459" dirty="0">
                <a:solidFill>
                  <a:srgbClr val="002D89"/>
                </a:solidFill>
                <a:latin typeface="Arial" panose="020B0604020202020204" pitchFamily="34" charset="0"/>
                <a:cs typeface="Arial" panose="020B0604020202020204" pitchFamily="34" charset="0"/>
              </a:rPr>
              <a:t> Rails</a:t>
            </a:r>
            <a:endParaRPr sz="6000" dirty="0">
              <a:latin typeface="Arial" panose="020B0604020202020204" pitchFamily="34" charset="0"/>
              <a:cs typeface="Arial" panose="020B0604020202020204" pitchFamily="34" charset="0"/>
            </a:endParaRPr>
          </a:p>
        </p:txBody>
      </p:sp>
      <p:sp>
        <p:nvSpPr>
          <p:cNvPr id="12" name="object 12"/>
          <p:cNvSpPr/>
          <p:nvPr/>
        </p:nvSpPr>
        <p:spPr>
          <a:xfrm>
            <a:off x="6819900" y="1566672"/>
            <a:ext cx="1036320" cy="1504188"/>
          </a:xfrm>
          <a:prstGeom prst="rect">
            <a:avLst/>
          </a:prstGeom>
          <a:blipFill>
            <a:blip r:embed="rId4" cstate="print"/>
            <a:stretch>
              <a:fillRect/>
            </a:stretch>
          </a:blipFill>
        </p:spPr>
        <p:txBody>
          <a:bodyPr wrap="square" lIns="0" tIns="0" rIns="0" bIns="0" rtlCol="0"/>
          <a:lstStyle/>
          <a:p>
            <a:endParaRPr/>
          </a:p>
        </p:txBody>
      </p:sp>
      <p:sp>
        <p:nvSpPr>
          <p:cNvPr id="13" name="object 13"/>
          <p:cNvSpPr txBox="1"/>
          <p:nvPr/>
        </p:nvSpPr>
        <p:spPr>
          <a:xfrm>
            <a:off x="152400" y="1401191"/>
            <a:ext cx="8382000" cy="1674817"/>
          </a:xfrm>
          <a:prstGeom prst="rect">
            <a:avLst/>
          </a:prstGeom>
        </p:spPr>
        <p:txBody>
          <a:bodyPr vert="horz" wrap="square" lIns="0" tIns="12700" rIns="0" bIns="0" rtlCol="0">
            <a:spAutoFit/>
          </a:bodyPr>
          <a:lstStyle/>
          <a:p>
            <a:pPr marL="12700" marR="5080" indent="264795" algn="ctr">
              <a:lnSpc>
                <a:spcPct val="100000"/>
              </a:lnSpc>
              <a:spcBef>
                <a:spcPts val="100"/>
              </a:spcBef>
            </a:pPr>
            <a:r>
              <a:rPr sz="5400" spc="-405" dirty="0">
                <a:solidFill>
                  <a:srgbClr val="001F5F"/>
                </a:solidFill>
                <a:latin typeface="Arial"/>
                <a:cs typeface="Arial"/>
              </a:rPr>
              <a:t>WRHA </a:t>
            </a:r>
            <a:r>
              <a:rPr lang="en-US" sz="5400" spc="-405" dirty="0">
                <a:solidFill>
                  <a:srgbClr val="001F5F"/>
                </a:solidFill>
                <a:latin typeface="Arial"/>
                <a:cs typeface="Arial"/>
              </a:rPr>
              <a:t>Home </a:t>
            </a:r>
            <a:r>
              <a:rPr sz="5400" spc="-355" dirty="0">
                <a:solidFill>
                  <a:srgbClr val="001F5F"/>
                </a:solidFill>
                <a:latin typeface="Arial"/>
                <a:cs typeface="Arial"/>
              </a:rPr>
              <a:t>Care </a:t>
            </a:r>
            <a:r>
              <a:rPr lang="en-CA" sz="5400" spc="-130" dirty="0">
                <a:solidFill>
                  <a:srgbClr val="001F5F"/>
                </a:solidFill>
                <a:latin typeface="Arial"/>
                <a:cs typeface="Arial"/>
              </a:rPr>
              <a:t>Equipment</a:t>
            </a:r>
            <a:endParaRPr sz="5400" dirty="0">
              <a:latin typeface="Arial"/>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29319" cy="615553"/>
          </a:xfrm>
        </p:spPr>
        <p:txBody>
          <a:bodyPr/>
          <a:lstStyle/>
          <a:p>
            <a:pPr algn="ctr"/>
            <a:r>
              <a:rPr lang="en-US" dirty="0"/>
              <a:t>Objectives &amp; Outcomes </a:t>
            </a:r>
          </a:p>
        </p:txBody>
      </p:sp>
      <p:sp>
        <p:nvSpPr>
          <p:cNvPr id="3" name="Text Placeholder 2"/>
          <p:cNvSpPr>
            <a:spLocks noGrp="1"/>
          </p:cNvSpPr>
          <p:nvPr>
            <p:ph type="body" idx="1"/>
          </p:nvPr>
        </p:nvSpPr>
        <p:spPr>
          <a:xfrm>
            <a:off x="275590" y="1225154"/>
            <a:ext cx="8592819" cy="3877985"/>
          </a:xfrm>
        </p:spPr>
        <p:txBody>
          <a:bodyPr/>
          <a:lstStyle/>
          <a:p>
            <a:r>
              <a:rPr lang="en-US" sz="2800" b="1" dirty="0"/>
              <a:t>1. Identify risks and benefits of bed rails </a:t>
            </a:r>
          </a:p>
          <a:p>
            <a:r>
              <a:rPr lang="en-US" sz="2800" b="1" dirty="0"/>
              <a:t>2. Identify possible ways to reduce risks </a:t>
            </a:r>
          </a:p>
          <a:p>
            <a:r>
              <a:rPr lang="en-US" sz="2800" b="1" dirty="0"/>
              <a:t>3. Develop an operational directive for bed rails, that integrates current evidence, in order to update guideline from 2010.</a:t>
            </a:r>
          </a:p>
          <a:p>
            <a:r>
              <a:rPr lang="en-US" sz="2800" b="1" dirty="0"/>
              <a:t>4. Develop education handout for clients and caregivers.</a:t>
            </a:r>
          </a:p>
          <a:p>
            <a:pPr marL="742950" indent="-742950">
              <a:buFont typeface="+mj-lt"/>
              <a:buAutoNum type="arabicPeriod"/>
            </a:pPr>
            <a:endParaRPr lang="en-US" sz="2800" dirty="0"/>
          </a:p>
          <a:p>
            <a:pPr marL="514350" indent="-514350">
              <a:buFont typeface="+mj-lt"/>
              <a:buAutoNum type="arabicPeriod"/>
            </a:pPr>
            <a:endParaRPr lang="en-US" sz="2800" dirty="0"/>
          </a:p>
        </p:txBody>
      </p:sp>
    </p:spTree>
    <p:extLst>
      <p:ext uri="{BB962C8B-B14F-4D97-AF65-F5344CB8AC3E}">
        <p14:creationId xmlns:p14="http://schemas.microsoft.com/office/powerpoint/2010/main" val="32948573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D55C3-A69D-47C9-9290-D8F9DB938E1E}"/>
              </a:ext>
            </a:extLst>
          </p:cNvPr>
          <p:cNvSpPr>
            <a:spLocks noGrp="1"/>
          </p:cNvSpPr>
          <p:nvPr>
            <p:ph type="title"/>
          </p:nvPr>
        </p:nvSpPr>
        <p:spPr>
          <a:xfrm>
            <a:off x="307340" y="-26974"/>
            <a:ext cx="8529319" cy="615553"/>
          </a:xfrm>
        </p:spPr>
        <p:txBody>
          <a:bodyPr/>
          <a:lstStyle/>
          <a:p>
            <a:r>
              <a:rPr lang="en-CA" dirty="0"/>
              <a:t>OVERVIEW OF PRESENTATION</a:t>
            </a:r>
          </a:p>
        </p:txBody>
      </p:sp>
      <p:sp>
        <p:nvSpPr>
          <p:cNvPr id="3" name="Text Placeholder 2">
            <a:extLst>
              <a:ext uri="{FF2B5EF4-FFF2-40B4-BE49-F238E27FC236}">
                <a16:creationId xmlns:a16="http://schemas.microsoft.com/office/drawing/2014/main" id="{EA8E7016-D718-49CB-BCA8-8288BE99E9F1}"/>
              </a:ext>
            </a:extLst>
          </p:cNvPr>
          <p:cNvSpPr>
            <a:spLocks noGrp="1"/>
          </p:cNvSpPr>
          <p:nvPr>
            <p:ph type="body" idx="1"/>
          </p:nvPr>
        </p:nvSpPr>
        <p:spPr>
          <a:xfrm>
            <a:off x="275590" y="685800"/>
            <a:ext cx="8592819" cy="6340197"/>
          </a:xfrm>
        </p:spPr>
        <p:txBody>
          <a:bodyPr/>
          <a:lstStyle/>
          <a:p>
            <a:r>
              <a:rPr lang="en-CA" sz="2000" dirty="0"/>
              <a:t>History of Bedrails</a:t>
            </a:r>
          </a:p>
          <a:p>
            <a:r>
              <a:rPr lang="en-CA" sz="2000" dirty="0"/>
              <a:t>Review of Research</a:t>
            </a:r>
          </a:p>
          <a:p>
            <a:r>
              <a:rPr lang="en-CA" sz="2000" dirty="0"/>
              <a:t>Health </a:t>
            </a:r>
            <a:r>
              <a:rPr lang="en-CA" sz="2000" dirty="0" smtClean="0"/>
              <a:t>Canada	</a:t>
            </a:r>
          </a:p>
          <a:p>
            <a:r>
              <a:rPr lang="en-CA" sz="2000" dirty="0">
                <a:solidFill>
                  <a:srgbClr val="002060"/>
                </a:solidFill>
                <a:latin typeface="Arial" panose="020B0604020202020204" pitchFamily="34" charset="0"/>
                <a:cs typeface="Arial" panose="020B0604020202020204" pitchFamily="34" charset="0"/>
              </a:rPr>
              <a:t>	</a:t>
            </a:r>
            <a:r>
              <a:rPr lang="en-CA" sz="2000" dirty="0" smtClean="0">
                <a:solidFill>
                  <a:srgbClr val="002060"/>
                </a:solidFill>
                <a:latin typeface="Arial" panose="020B0604020202020204" pitchFamily="34" charset="0"/>
                <a:cs typeface="Arial" panose="020B0604020202020204" pitchFamily="34" charset="0"/>
              </a:rPr>
              <a:t>Entrapment </a:t>
            </a:r>
            <a:r>
              <a:rPr lang="en-CA" sz="2000" dirty="0">
                <a:solidFill>
                  <a:srgbClr val="002060"/>
                </a:solidFill>
                <a:latin typeface="Arial" panose="020B0604020202020204" pitchFamily="34" charset="0"/>
                <a:cs typeface="Arial" panose="020B0604020202020204" pitchFamily="34" charset="0"/>
              </a:rPr>
              <a:t>Zones</a:t>
            </a:r>
          </a:p>
          <a:p>
            <a:pPr lvl="1"/>
            <a:r>
              <a:rPr lang="en-CA" sz="2000" dirty="0" smtClean="0">
                <a:solidFill>
                  <a:srgbClr val="002060"/>
                </a:solidFill>
                <a:latin typeface="Arial" panose="020B0604020202020204" pitchFamily="34" charset="0"/>
                <a:cs typeface="Arial" panose="020B0604020202020204" pitchFamily="34" charset="0"/>
              </a:rPr>
              <a:t>	Stats</a:t>
            </a:r>
            <a:endParaRPr lang="en-CA" sz="2000" dirty="0">
              <a:solidFill>
                <a:srgbClr val="002060"/>
              </a:solidFill>
              <a:latin typeface="Arial" panose="020B0604020202020204" pitchFamily="34" charset="0"/>
              <a:cs typeface="Arial" panose="020B0604020202020204" pitchFamily="34" charset="0"/>
            </a:endParaRPr>
          </a:p>
          <a:p>
            <a:pPr lvl="1"/>
            <a:r>
              <a:rPr lang="en-CA" sz="2000" dirty="0" smtClean="0">
                <a:solidFill>
                  <a:srgbClr val="002060"/>
                </a:solidFill>
                <a:latin typeface="Arial" panose="020B0604020202020204" pitchFamily="34" charset="0"/>
                <a:cs typeface="Arial" panose="020B0604020202020204" pitchFamily="34" charset="0"/>
              </a:rPr>
              <a:t>	Recommendations</a:t>
            </a:r>
            <a:endParaRPr lang="en-CA" sz="2000" dirty="0">
              <a:solidFill>
                <a:srgbClr val="002060"/>
              </a:solidFill>
              <a:latin typeface="Arial" panose="020B0604020202020204" pitchFamily="34" charset="0"/>
              <a:cs typeface="Arial" panose="020B0604020202020204" pitchFamily="34" charset="0"/>
            </a:endParaRPr>
          </a:p>
          <a:p>
            <a:r>
              <a:rPr lang="en-CA" sz="2000" dirty="0"/>
              <a:t>Risk and Benefits of Bedrails</a:t>
            </a:r>
          </a:p>
          <a:p>
            <a:r>
              <a:rPr lang="en-CA" sz="2000" dirty="0"/>
              <a:t>Methods for determining who is at risk</a:t>
            </a:r>
          </a:p>
          <a:p>
            <a:r>
              <a:rPr lang="en-CA" sz="2000" dirty="0"/>
              <a:t>Alternatives to Bedrails</a:t>
            </a:r>
          </a:p>
          <a:p>
            <a:r>
              <a:rPr lang="en-CA" sz="2000" dirty="0"/>
              <a:t>WRHA Long Term Care</a:t>
            </a:r>
          </a:p>
          <a:p>
            <a:r>
              <a:rPr lang="en-CA" sz="2000" dirty="0"/>
              <a:t>WRHA Acute Care</a:t>
            </a:r>
          </a:p>
          <a:p>
            <a:r>
              <a:rPr lang="en-CA" sz="2000" dirty="0"/>
              <a:t>WRHA Home Care</a:t>
            </a:r>
          </a:p>
          <a:p>
            <a:r>
              <a:rPr lang="en-CA" sz="2000" dirty="0"/>
              <a:t>	</a:t>
            </a:r>
            <a:r>
              <a:rPr lang="en-CA" sz="2000" dirty="0" smtClean="0"/>
              <a:t>Current </a:t>
            </a:r>
            <a:r>
              <a:rPr lang="en-CA" sz="2000" dirty="0"/>
              <a:t>Status</a:t>
            </a:r>
          </a:p>
          <a:p>
            <a:r>
              <a:rPr lang="en-CA" sz="2000" dirty="0"/>
              <a:t>	Bed rails vs. Transfer Assist</a:t>
            </a:r>
          </a:p>
          <a:p>
            <a:r>
              <a:rPr lang="en-CA" sz="2000" dirty="0"/>
              <a:t>	Summary</a:t>
            </a:r>
          </a:p>
          <a:p>
            <a:r>
              <a:rPr lang="en-CA" sz="2000" dirty="0"/>
              <a:t>	Recommendations</a:t>
            </a:r>
          </a:p>
          <a:p>
            <a:r>
              <a:rPr lang="en-CA" sz="2000" dirty="0"/>
              <a:t>	</a:t>
            </a:r>
            <a:endParaRPr lang="en-CA" sz="3200" dirty="0"/>
          </a:p>
          <a:p>
            <a:endParaRPr lang="en-CA" dirty="0"/>
          </a:p>
          <a:p>
            <a:pPr lvl="1"/>
            <a:endParaRPr lang="en-CA" dirty="0"/>
          </a:p>
          <a:p>
            <a:endParaRPr lang="en-CA" dirty="0"/>
          </a:p>
        </p:txBody>
      </p:sp>
    </p:spTree>
    <p:extLst>
      <p:ext uri="{BB962C8B-B14F-4D97-AF65-F5344CB8AC3E}">
        <p14:creationId xmlns:p14="http://schemas.microsoft.com/office/powerpoint/2010/main" val="33215869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1789" y="22477"/>
            <a:ext cx="9144000" cy="68580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1789" y="2542032"/>
            <a:ext cx="9144000" cy="301904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365503" y="5070347"/>
            <a:ext cx="473964" cy="234695"/>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990088" y="4742688"/>
            <a:ext cx="475488" cy="234695"/>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3965447" y="4062984"/>
            <a:ext cx="475488" cy="236219"/>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5023103" y="3299459"/>
            <a:ext cx="473963" cy="23622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6810756" y="2906267"/>
            <a:ext cx="473964" cy="236220"/>
          </a:xfrm>
          <a:prstGeom prst="rect">
            <a:avLst/>
          </a:prstGeom>
          <a:blipFill>
            <a:blip r:embed="rId8" cstate="print"/>
            <a:stretch>
              <a:fillRect/>
            </a:stretch>
          </a:blipFill>
        </p:spPr>
        <p:txBody>
          <a:bodyPr wrap="square" lIns="0" tIns="0" rIns="0" bIns="0" rtlCol="0"/>
          <a:lstStyle/>
          <a:p>
            <a:endParaRPr/>
          </a:p>
        </p:txBody>
      </p:sp>
      <p:sp>
        <p:nvSpPr>
          <p:cNvPr id="9" name="object 9"/>
          <p:cNvSpPr txBox="1"/>
          <p:nvPr/>
        </p:nvSpPr>
        <p:spPr>
          <a:xfrm>
            <a:off x="2521457" y="3789933"/>
            <a:ext cx="1368425" cy="1372235"/>
          </a:xfrm>
          <a:prstGeom prst="rect">
            <a:avLst/>
          </a:prstGeom>
        </p:spPr>
        <p:txBody>
          <a:bodyPr vert="horz" wrap="square" lIns="0" tIns="12700" rIns="0" bIns="0" rtlCol="0">
            <a:spAutoFit/>
          </a:bodyPr>
          <a:lstStyle/>
          <a:p>
            <a:pPr marL="12700" marR="400050">
              <a:lnSpc>
                <a:spcPct val="100000"/>
              </a:lnSpc>
              <a:spcBef>
                <a:spcPts val="100"/>
              </a:spcBef>
            </a:pPr>
            <a:r>
              <a:rPr sz="1200" spc="-5" dirty="0">
                <a:solidFill>
                  <a:srgbClr val="9C5252"/>
                </a:solidFill>
                <a:latin typeface="Arial"/>
                <a:cs typeface="Arial"/>
              </a:rPr>
              <a:t>Side rails  </a:t>
            </a:r>
            <a:r>
              <a:rPr sz="1200" dirty="0">
                <a:solidFill>
                  <a:srgbClr val="9C5252"/>
                </a:solidFill>
                <a:latin typeface="Arial"/>
                <a:cs typeface="Arial"/>
              </a:rPr>
              <a:t>promoted </a:t>
            </a:r>
            <a:r>
              <a:rPr sz="1200" spc="-5" dirty="0">
                <a:solidFill>
                  <a:srgbClr val="9C5252"/>
                </a:solidFill>
                <a:latin typeface="Arial"/>
                <a:cs typeface="Arial"/>
              </a:rPr>
              <a:t>as  an</a:t>
            </a:r>
            <a:r>
              <a:rPr sz="1200" spc="-65" dirty="0">
                <a:solidFill>
                  <a:srgbClr val="9C5252"/>
                </a:solidFill>
                <a:latin typeface="Arial"/>
                <a:cs typeface="Arial"/>
              </a:rPr>
              <a:t> </a:t>
            </a:r>
            <a:r>
              <a:rPr sz="1200" spc="-5" dirty="0">
                <a:solidFill>
                  <a:srgbClr val="9C5252"/>
                </a:solidFill>
                <a:latin typeface="Arial"/>
                <a:cs typeface="Arial"/>
              </a:rPr>
              <a:t>expression  </a:t>
            </a:r>
            <a:r>
              <a:rPr sz="1200" dirty="0">
                <a:solidFill>
                  <a:srgbClr val="9C5252"/>
                </a:solidFill>
                <a:latin typeface="Arial"/>
                <a:cs typeface="Arial"/>
              </a:rPr>
              <a:t>of safe  </a:t>
            </a:r>
            <a:r>
              <a:rPr sz="1200" spc="-5" dirty="0">
                <a:solidFill>
                  <a:srgbClr val="9C5252"/>
                </a:solidFill>
                <a:latin typeface="Arial"/>
                <a:cs typeface="Arial"/>
              </a:rPr>
              <a:t>practice</a:t>
            </a:r>
            <a:endParaRPr sz="1200">
              <a:latin typeface="Arial"/>
              <a:cs typeface="Arial"/>
            </a:endParaRPr>
          </a:p>
          <a:p>
            <a:pPr>
              <a:lnSpc>
                <a:spcPct val="100000"/>
              </a:lnSpc>
              <a:spcBef>
                <a:spcPts val="35"/>
              </a:spcBef>
            </a:pPr>
            <a:endParaRPr sz="1150">
              <a:latin typeface="Times New Roman"/>
              <a:cs typeface="Times New Roman"/>
            </a:endParaRPr>
          </a:p>
          <a:p>
            <a:pPr marL="775970">
              <a:lnSpc>
                <a:spcPct val="100000"/>
              </a:lnSpc>
            </a:pPr>
            <a:r>
              <a:rPr sz="1700" dirty="0">
                <a:solidFill>
                  <a:srgbClr val="9C5252"/>
                </a:solidFill>
                <a:latin typeface="Arial Black"/>
                <a:cs typeface="Arial Black"/>
              </a:rPr>
              <a:t>1950</a:t>
            </a:r>
            <a:endParaRPr sz="1700">
              <a:latin typeface="Arial Black"/>
              <a:cs typeface="Arial Black"/>
            </a:endParaRPr>
          </a:p>
        </p:txBody>
      </p:sp>
      <p:sp>
        <p:nvSpPr>
          <p:cNvPr id="10" name="object 10"/>
          <p:cNvSpPr txBox="1"/>
          <p:nvPr/>
        </p:nvSpPr>
        <p:spPr>
          <a:xfrm>
            <a:off x="4487671" y="3984245"/>
            <a:ext cx="1598930" cy="1760855"/>
          </a:xfrm>
          <a:prstGeom prst="rect">
            <a:avLst/>
          </a:prstGeom>
        </p:spPr>
        <p:txBody>
          <a:bodyPr vert="horz" wrap="square" lIns="0" tIns="127635" rIns="0" bIns="0" rtlCol="0">
            <a:spAutoFit/>
          </a:bodyPr>
          <a:lstStyle/>
          <a:p>
            <a:pPr marL="12700">
              <a:lnSpc>
                <a:spcPct val="100000"/>
              </a:lnSpc>
              <a:spcBef>
                <a:spcPts val="1005"/>
              </a:spcBef>
            </a:pPr>
            <a:r>
              <a:rPr sz="1700" spc="-10" dirty="0">
                <a:solidFill>
                  <a:srgbClr val="E68421"/>
                </a:solidFill>
                <a:latin typeface="Arial Black"/>
                <a:cs typeface="Arial Black"/>
              </a:rPr>
              <a:t>1960’s </a:t>
            </a:r>
            <a:r>
              <a:rPr sz="1700" dirty="0">
                <a:solidFill>
                  <a:srgbClr val="E68421"/>
                </a:solidFill>
                <a:latin typeface="Arial Black"/>
                <a:cs typeface="Arial Black"/>
              </a:rPr>
              <a:t>&amp;</a:t>
            </a:r>
            <a:r>
              <a:rPr sz="1700" spc="-60" dirty="0">
                <a:solidFill>
                  <a:srgbClr val="E68421"/>
                </a:solidFill>
                <a:latin typeface="Arial Black"/>
                <a:cs typeface="Arial Black"/>
              </a:rPr>
              <a:t> </a:t>
            </a:r>
            <a:r>
              <a:rPr sz="1700" spc="-15" dirty="0">
                <a:solidFill>
                  <a:srgbClr val="E68421"/>
                </a:solidFill>
                <a:latin typeface="Arial Black"/>
                <a:cs typeface="Arial Black"/>
              </a:rPr>
              <a:t>70’s</a:t>
            </a:r>
            <a:endParaRPr sz="1700">
              <a:latin typeface="Arial Black"/>
              <a:cs typeface="Arial Black"/>
            </a:endParaRPr>
          </a:p>
          <a:p>
            <a:pPr marL="100965" marR="20955">
              <a:lnSpc>
                <a:spcPct val="100000"/>
              </a:lnSpc>
              <a:spcBef>
                <a:spcPts val="635"/>
              </a:spcBef>
            </a:pPr>
            <a:r>
              <a:rPr sz="1200" spc="-5" dirty="0">
                <a:solidFill>
                  <a:srgbClr val="E68421"/>
                </a:solidFill>
                <a:latin typeface="Arial"/>
                <a:cs typeface="Arial"/>
              </a:rPr>
              <a:t>Continued use </a:t>
            </a:r>
            <a:r>
              <a:rPr sz="1200" dirty="0">
                <a:solidFill>
                  <a:srgbClr val="E68421"/>
                </a:solidFill>
                <a:latin typeface="Arial"/>
                <a:cs typeface="Arial"/>
              </a:rPr>
              <a:t>of</a:t>
            </a:r>
            <a:r>
              <a:rPr sz="1200" spc="-85" dirty="0">
                <a:solidFill>
                  <a:srgbClr val="E68421"/>
                </a:solidFill>
                <a:latin typeface="Arial"/>
                <a:cs typeface="Arial"/>
              </a:rPr>
              <a:t> </a:t>
            </a:r>
            <a:r>
              <a:rPr sz="1200" spc="-5" dirty="0">
                <a:solidFill>
                  <a:srgbClr val="E68421"/>
                </a:solidFill>
                <a:latin typeface="Arial"/>
                <a:cs typeface="Arial"/>
              </a:rPr>
              <a:t>side  rails thought </a:t>
            </a:r>
            <a:r>
              <a:rPr sz="1200" dirty="0">
                <a:solidFill>
                  <a:srgbClr val="E68421"/>
                </a:solidFill>
                <a:latin typeface="Arial"/>
                <a:cs typeface="Arial"/>
              </a:rPr>
              <a:t>to </a:t>
            </a:r>
            <a:r>
              <a:rPr sz="1200" spc="-5" dirty="0">
                <a:solidFill>
                  <a:srgbClr val="E68421"/>
                </a:solidFill>
                <a:latin typeface="Arial"/>
                <a:cs typeface="Arial"/>
              </a:rPr>
              <a:t>be </a:t>
            </a:r>
            <a:r>
              <a:rPr sz="1200" dirty="0">
                <a:solidFill>
                  <a:srgbClr val="E68421"/>
                </a:solidFill>
                <a:latin typeface="Arial"/>
                <a:cs typeface="Arial"/>
              </a:rPr>
              <a:t>the  </a:t>
            </a:r>
            <a:r>
              <a:rPr sz="1200" spc="-5" dirty="0">
                <a:solidFill>
                  <a:srgbClr val="E68421"/>
                </a:solidFill>
                <a:latin typeface="Arial"/>
                <a:cs typeface="Arial"/>
              </a:rPr>
              <a:t>result </a:t>
            </a:r>
            <a:r>
              <a:rPr sz="1200" dirty="0">
                <a:solidFill>
                  <a:srgbClr val="E68421"/>
                </a:solidFill>
                <a:latin typeface="Arial"/>
                <a:cs typeface="Arial"/>
              </a:rPr>
              <a:t>of </a:t>
            </a:r>
            <a:r>
              <a:rPr sz="1200" b="1" spc="-5" dirty="0">
                <a:solidFill>
                  <a:srgbClr val="E68421"/>
                </a:solidFill>
                <a:latin typeface="Arial"/>
                <a:cs typeface="Arial"/>
              </a:rPr>
              <a:t>a nursing  shortage </a:t>
            </a:r>
            <a:r>
              <a:rPr sz="1200" spc="-5" dirty="0">
                <a:solidFill>
                  <a:srgbClr val="E68421"/>
                </a:solidFill>
                <a:latin typeface="Arial"/>
                <a:cs typeface="Arial"/>
              </a:rPr>
              <a:t>and </a:t>
            </a:r>
            <a:r>
              <a:rPr sz="1200" dirty="0">
                <a:solidFill>
                  <a:srgbClr val="E68421"/>
                </a:solidFill>
                <a:latin typeface="Arial"/>
                <a:cs typeface="Arial"/>
              </a:rPr>
              <a:t>the  </a:t>
            </a:r>
            <a:r>
              <a:rPr sz="1200" spc="-5" dirty="0">
                <a:solidFill>
                  <a:srgbClr val="E68421"/>
                </a:solidFill>
                <a:latin typeface="Arial"/>
                <a:cs typeface="Arial"/>
              </a:rPr>
              <a:t>creation </a:t>
            </a:r>
            <a:r>
              <a:rPr sz="1200" dirty="0">
                <a:solidFill>
                  <a:srgbClr val="E68421"/>
                </a:solidFill>
                <a:latin typeface="Arial"/>
                <a:cs typeface="Arial"/>
              </a:rPr>
              <a:t>of semi-  </a:t>
            </a:r>
            <a:r>
              <a:rPr sz="1200" spc="-5" dirty="0">
                <a:solidFill>
                  <a:srgbClr val="E68421"/>
                </a:solidFill>
                <a:latin typeface="Arial"/>
                <a:cs typeface="Arial"/>
              </a:rPr>
              <a:t>private and private  accommodations</a:t>
            </a:r>
            <a:endParaRPr sz="1200">
              <a:latin typeface="Arial"/>
              <a:cs typeface="Arial"/>
            </a:endParaRPr>
          </a:p>
        </p:txBody>
      </p:sp>
      <p:sp>
        <p:nvSpPr>
          <p:cNvPr id="11" name="object 11"/>
          <p:cNvSpPr txBox="1"/>
          <p:nvPr/>
        </p:nvSpPr>
        <p:spPr>
          <a:xfrm>
            <a:off x="5601970" y="3415665"/>
            <a:ext cx="604520" cy="285115"/>
          </a:xfrm>
          <a:prstGeom prst="rect">
            <a:avLst/>
          </a:prstGeom>
        </p:spPr>
        <p:txBody>
          <a:bodyPr vert="horz" wrap="square" lIns="0" tIns="13335" rIns="0" bIns="0" rtlCol="0">
            <a:spAutoFit/>
          </a:bodyPr>
          <a:lstStyle/>
          <a:p>
            <a:pPr marL="12700">
              <a:lnSpc>
                <a:spcPct val="100000"/>
              </a:lnSpc>
              <a:spcBef>
                <a:spcPts val="105"/>
              </a:spcBef>
            </a:pPr>
            <a:r>
              <a:rPr sz="1700" dirty="0">
                <a:solidFill>
                  <a:srgbClr val="846647"/>
                </a:solidFill>
                <a:latin typeface="Arial Black"/>
                <a:cs typeface="Arial Black"/>
              </a:rPr>
              <a:t>1980</a:t>
            </a:r>
            <a:endParaRPr sz="1700">
              <a:latin typeface="Arial Black"/>
              <a:cs typeface="Arial Black"/>
            </a:endParaRPr>
          </a:p>
        </p:txBody>
      </p:sp>
      <p:sp>
        <p:nvSpPr>
          <p:cNvPr id="12" name="object 12"/>
          <p:cNvSpPr txBox="1"/>
          <p:nvPr/>
        </p:nvSpPr>
        <p:spPr>
          <a:xfrm>
            <a:off x="3755263" y="2009902"/>
            <a:ext cx="1634489" cy="1489075"/>
          </a:xfrm>
          <a:prstGeom prst="rect">
            <a:avLst/>
          </a:prstGeom>
        </p:spPr>
        <p:txBody>
          <a:bodyPr vert="horz" wrap="square" lIns="0" tIns="12700" rIns="0" bIns="0" rtlCol="0">
            <a:spAutoFit/>
          </a:bodyPr>
          <a:lstStyle/>
          <a:p>
            <a:pPr marL="157480" marR="151765" indent="1905" algn="ctr">
              <a:lnSpc>
                <a:spcPct val="100000"/>
              </a:lnSpc>
              <a:spcBef>
                <a:spcPts val="100"/>
              </a:spcBef>
            </a:pPr>
            <a:r>
              <a:rPr sz="1200" spc="-5" dirty="0">
                <a:solidFill>
                  <a:srgbClr val="846647"/>
                </a:solidFill>
                <a:latin typeface="Arial"/>
                <a:cs typeface="Arial"/>
              </a:rPr>
              <a:t>Side rail use is  </a:t>
            </a:r>
            <a:r>
              <a:rPr sz="1200" dirty="0">
                <a:solidFill>
                  <a:srgbClr val="846647"/>
                </a:solidFill>
                <a:latin typeface="Arial"/>
                <a:cs typeface="Arial"/>
              </a:rPr>
              <a:t>common </a:t>
            </a:r>
            <a:r>
              <a:rPr sz="1200" spc="-5" dirty="0">
                <a:solidFill>
                  <a:srgbClr val="846647"/>
                </a:solidFill>
                <a:latin typeface="Arial"/>
                <a:cs typeface="Arial"/>
              </a:rPr>
              <a:t>practice</a:t>
            </a:r>
            <a:r>
              <a:rPr sz="1200" spc="-110" dirty="0">
                <a:solidFill>
                  <a:srgbClr val="846647"/>
                </a:solidFill>
                <a:latin typeface="Arial"/>
                <a:cs typeface="Arial"/>
              </a:rPr>
              <a:t> </a:t>
            </a:r>
            <a:r>
              <a:rPr sz="1200" spc="-5" dirty="0">
                <a:solidFill>
                  <a:srgbClr val="846647"/>
                </a:solidFill>
                <a:latin typeface="Arial"/>
                <a:cs typeface="Arial"/>
              </a:rPr>
              <a:t>in  North</a:t>
            </a:r>
            <a:r>
              <a:rPr sz="1200" spc="-90" dirty="0">
                <a:solidFill>
                  <a:srgbClr val="846647"/>
                </a:solidFill>
                <a:latin typeface="Arial"/>
                <a:cs typeface="Arial"/>
              </a:rPr>
              <a:t> </a:t>
            </a:r>
            <a:r>
              <a:rPr sz="1200" spc="-5" dirty="0">
                <a:solidFill>
                  <a:srgbClr val="846647"/>
                </a:solidFill>
                <a:latin typeface="Arial"/>
                <a:cs typeface="Arial"/>
              </a:rPr>
              <a:t>America.</a:t>
            </a:r>
            <a:endParaRPr sz="1200">
              <a:latin typeface="Arial"/>
              <a:cs typeface="Arial"/>
            </a:endParaRPr>
          </a:p>
          <a:p>
            <a:pPr marL="12700" marR="5080" algn="ctr">
              <a:lnSpc>
                <a:spcPct val="100000"/>
              </a:lnSpc>
            </a:pPr>
            <a:r>
              <a:rPr sz="1200" b="1" spc="-5" dirty="0">
                <a:solidFill>
                  <a:srgbClr val="846647"/>
                </a:solidFill>
                <a:latin typeface="Arial"/>
                <a:cs typeface="Arial"/>
              </a:rPr>
              <a:t>Increasing deaths</a:t>
            </a:r>
            <a:r>
              <a:rPr sz="1200" b="1" spc="-40" dirty="0">
                <a:solidFill>
                  <a:srgbClr val="846647"/>
                </a:solidFill>
                <a:latin typeface="Arial"/>
                <a:cs typeface="Arial"/>
              </a:rPr>
              <a:t> </a:t>
            </a:r>
            <a:r>
              <a:rPr sz="1200" b="1" spc="-5" dirty="0">
                <a:solidFill>
                  <a:srgbClr val="846647"/>
                </a:solidFill>
                <a:latin typeface="Arial"/>
                <a:cs typeface="Arial"/>
              </a:rPr>
              <a:t>and  injuries </a:t>
            </a:r>
            <a:r>
              <a:rPr sz="1200" dirty="0">
                <a:solidFill>
                  <a:srgbClr val="846647"/>
                </a:solidFill>
                <a:latin typeface="Arial"/>
                <a:cs typeface="Arial"/>
              </a:rPr>
              <a:t>from </a:t>
            </a:r>
            <a:r>
              <a:rPr sz="1200" spc="-5" dirty="0">
                <a:solidFill>
                  <a:srgbClr val="846647"/>
                </a:solidFill>
                <a:latin typeface="Arial"/>
                <a:cs typeface="Arial"/>
              </a:rPr>
              <a:t>use and  </a:t>
            </a:r>
            <a:r>
              <a:rPr sz="1200" dirty="0">
                <a:solidFill>
                  <a:srgbClr val="846647"/>
                </a:solidFill>
                <a:latin typeface="Arial"/>
                <a:cs typeface="Arial"/>
              </a:rPr>
              <a:t>misuse lead to </a:t>
            </a:r>
            <a:r>
              <a:rPr sz="1200" spc="-5" dirty="0">
                <a:solidFill>
                  <a:srgbClr val="846647"/>
                </a:solidFill>
                <a:latin typeface="Arial"/>
                <a:cs typeface="Arial"/>
              </a:rPr>
              <a:t>legal  action against hospitals  and</a:t>
            </a:r>
            <a:r>
              <a:rPr sz="1200" spc="-30" dirty="0">
                <a:solidFill>
                  <a:srgbClr val="846647"/>
                </a:solidFill>
                <a:latin typeface="Arial"/>
                <a:cs typeface="Arial"/>
              </a:rPr>
              <a:t> </a:t>
            </a:r>
            <a:r>
              <a:rPr sz="1200" dirty="0">
                <a:solidFill>
                  <a:srgbClr val="846647"/>
                </a:solidFill>
                <a:latin typeface="Arial"/>
                <a:cs typeface="Arial"/>
              </a:rPr>
              <a:t>staff</a:t>
            </a:r>
            <a:r>
              <a:rPr sz="1050" dirty="0">
                <a:solidFill>
                  <a:srgbClr val="846647"/>
                </a:solidFill>
                <a:latin typeface="Arial"/>
                <a:cs typeface="Arial"/>
              </a:rPr>
              <a:t>.</a:t>
            </a:r>
            <a:endParaRPr sz="1050">
              <a:latin typeface="Arial"/>
              <a:cs typeface="Arial"/>
            </a:endParaRPr>
          </a:p>
        </p:txBody>
      </p:sp>
      <p:sp>
        <p:nvSpPr>
          <p:cNvPr id="13" name="object 13"/>
          <p:cNvSpPr txBox="1"/>
          <p:nvPr/>
        </p:nvSpPr>
        <p:spPr>
          <a:xfrm>
            <a:off x="6653021" y="2547366"/>
            <a:ext cx="789940" cy="285115"/>
          </a:xfrm>
          <a:prstGeom prst="rect">
            <a:avLst/>
          </a:prstGeom>
        </p:spPr>
        <p:txBody>
          <a:bodyPr vert="horz" wrap="square" lIns="0" tIns="13335" rIns="0" bIns="0" rtlCol="0">
            <a:spAutoFit/>
          </a:bodyPr>
          <a:lstStyle/>
          <a:p>
            <a:pPr marL="12700">
              <a:lnSpc>
                <a:spcPct val="100000"/>
              </a:lnSpc>
              <a:spcBef>
                <a:spcPts val="105"/>
              </a:spcBef>
            </a:pPr>
            <a:r>
              <a:rPr sz="1700" dirty="0">
                <a:solidFill>
                  <a:srgbClr val="62881F"/>
                </a:solidFill>
                <a:latin typeface="Arial Black"/>
                <a:cs typeface="Arial Black"/>
              </a:rPr>
              <a:t>1</a:t>
            </a:r>
            <a:r>
              <a:rPr sz="1700" spc="5" dirty="0">
                <a:solidFill>
                  <a:srgbClr val="62881F"/>
                </a:solidFill>
                <a:latin typeface="Arial Black"/>
                <a:cs typeface="Arial Black"/>
              </a:rPr>
              <a:t>9</a:t>
            </a:r>
            <a:r>
              <a:rPr sz="1700" dirty="0">
                <a:solidFill>
                  <a:srgbClr val="62881F"/>
                </a:solidFill>
                <a:latin typeface="Arial Black"/>
                <a:cs typeface="Arial Black"/>
              </a:rPr>
              <a:t>9</a:t>
            </a:r>
            <a:r>
              <a:rPr sz="1700" spc="5" dirty="0">
                <a:solidFill>
                  <a:srgbClr val="62881F"/>
                </a:solidFill>
                <a:latin typeface="Arial Black"/>
                <a:cs typeface="Arial Black"/>
              </a:rPr>
              <a:t>0</a:t>
            </a:r>
            <a:r>
              <a:rPr sz="1700" spc="-55" dirty="0">
                <a:solidFill>
                  <a:srgbClr val="62881F"/>
                </a:solidFill>
                <a:latin typeface="Arial Black"/>
                <a:cs typeface="Arial Black"/>
              </a:rPr>
              <a:t>’</a:t>
            </a:r>
            <a:r>
              <a:rPr sz="1700" dirty="0">
                <a:solidFill>
                  <a:srgbClr val="62881F"/>
                </a:solidFill>
                <a:latin typeface="Arial Black"/>
                <a:cs typeface="Arial Black"/>
              </a:rPr>
              <a:t>s</a:t>
            </a:r>
            <a:endParaRPr sz="1700">
              <a:latin typeface="Arial Black"/>
              <a:cs typeface="Arial Black"/>
            </a:endParaRPr>
          </a:p>
        </p:txBody>
      </p:sp>
      <p:sp>
        <p:nvSpPr>
          <p:cNvPr id="14" name="object 14"/>
          <p:cNvSpPr/>
          <p:nvPr/>
        </p:nvSpPr>
        <p:spPr>
          <a:xfrm>
            <a:off x="7139940" y="3689603"/>
            <a:ext cx="1589531" cy="403860"/>
          </a:xfrm>
          <a:prstGeom prst="rect">
            <a:avLst/>
          </a:prstGeom>
          <a:blipFill>
            <a:blip r:embed="rId9" cstate="print"/>
            <a:stretch>
              <a:fillRect/>
            </a:stretch>
          </a:blipFill>
        </p:spPr>
        <p:txBody>
          <a:bodyPr wrap="square" lIns="0" tIns="0" rIns="0" bIns="0" rtlCol="0"/>
          <a:lstStyle/>
          <a:p>
            <a:endParaRPr/>
          </a:p>
        </p:txBody>
      </p:sp>
      <p:sp>
        <p:nvSpPr>
          <p:cNvPr id="15" name="object 15"/>
          <p:cNvSpPr/>
          <p:nvPr/>
        </p:nvSpPr>
        <p:spPr>
          <a:xfrm>
            <a:off x="7139940" y="3902964"/>
            <a:ext cx="1720596" cy="403860"/>
          </a:xfrm>
          <a:prstGeom prst="rect">
            <a:avLst/>
          </a:prstGeom>
          <a:blipFill>
            <a:blip r:embed="rId10" cstate="print"/>
            <a:stretch>
              <a:fillRect/>
            </a:stretch>
          </a:blipFill>
        </p:spPr>
        <p:txBody>
          <a:bodyPr wrap="square" lIns="0" tIns="0" rIns="0" bIns="0" rtlCol="0"/>
          <a:lstStyle/>
          <a:p>
            <a:endParaRPr/>
          </a:p>
        </p:txBody>
      </p:sp>
      <p:sp>
        <p:nvSpPr>
          <p:cNvPr id="16" name="object 16"/>
          <p:cNvSpPr/>
          <p:nvPr/>
        </p:nvSpPr>
        <p:spPr>
          <a:xfrm>
            <a:off x="7139940" y="4116323"/>
            <a:ext cx="976883" cy="403860"/>
          </a:xfrm>
          <a:prstGeom prst="rect">
            <a:avLst/>
          </a:prstGeom>
          <a:blipFill>
            <a:blip r:embed="rId11" cstate="print"/>
            <a:stretch>
              <a:fillRect/>
            </a:stretch>
          </a:blipFill>
        </p:spPr>
        <p:txBody>
          <a:bodyPr wrap="square" lIns="0" tIns="0" rIns="0" bIns="0" rtlCol="0"/>
          <a:lstStyle/>
          <a:p>
            <a:endParaRPr/>
          </a:p>
        </p:txBody>
      </p:sp>
      <p:sp>
        <p:nvSpPr>
          <p:cNvPr id="17" name="object 17"/>
          <p:cNvSpPr/>
          <p:nvPr/>
        </p:nvSpPr>
        <p:spPr>
          <a:xfrm>
            <a:off x="7872983" y="4116323"/>
            <a:ext cx="294131" cy="403860"/>
          </a:xfrm>
          <a:prstGeom prst="rect">
            <a:avLst/>
          </a:prstGeom>
          <a:blipFill>
            <a:blip r:embed="rId12" cstate="print"/>
            <a:stretch>
              <a:fillRect/>
            </a:stretch>
          </a:blipFill>
        </p:spPr>
        <p:txBody>
          <a:bodyPr wrap="square" lIns="0" tIns="0" rIns="0" bIns="0" rtlCol="0"/>
          <a:lstStyle/>
          <a:p>
            <a:endParaRPr/>
          </a:p>
        </p:txBody>
      </p:sp>
      <p:sp>
        <p:nvSpPr>
          <p:cNvPr id="18" name="object 18"/>
          <p:cNvSpPr/>
          <p:nvPr/>
        </p:nvSpPr>
        <p:spPr>
          <a:xfrm>
            <a:off x="7904988" y="4354067"/>
            <a:ext cx="172211" cy="234695"/>
          </a:xfrm>
          <a:prstGeom prst="rect">
            <a:avLst/>
          </a:prstGeom>
          <a:blipFill>
            <a:blip r:embed="rId13" cstate="print"/>
            <a:stretch>
              <a:fillRect/>
            </a:stretch>
          </a:blipFill>
        </p:spPr>
        <p:txBody>
          <a:bodyPr wrap="square" lIns="0" tIns="0" rIns="0" bIns="0" rtlCol="0"/>
          <a:lstStyle/>
          <a:p>
            <a:endParaRPr/>
          </a:p>
        </p:txBody>
      </p:sp>
      <p:sp>
        <p:nvSpPr>
          <p:cNvPr id="19" name="object 19"/>
          <p:cNvSpPr txBox="1"/>
          <p:nvPr/>
        </p:nvSpPr>
        <p:spPr>
          <a:xfrm>
            <a:off x="7241793" y="3184093"/>
            <a:ext cx="1454785" cy="1214120"/>
          </a:xfrm>
          <a:prstGeom prst="rect">
            <a:avLst/>
          </a:prstGeom>
        </p:spPr>
        <p:txBody>
          <a:bodyPr vert="horz" wrap="square" lIns="0" tIns="12700" rIns="0" bIns="0" rtlCol="0">
            <a:spAutoFit/>
          </a:bodyPr>
          <a:lstStyle/>
          <a:p>
            <a:pPr marL="12700" marR="5080">
              <a:lnSpc>
                <a:spcPct val="100000"/>
              </a:lnSpc>
              <a:spcBef>
                <a:spcPts val="100"/>
              </a:spcBef>
            </a:pPr>
            <a:r>
              <a:rPr sz="1200" dirty="0">
                <a:solidFill>
                  <a:srgbClr val="62881F"/>
                </a:solidFill>
                <a:latin typeface="Arial"/>
                <a:cs typeface="Arial"/>
              </a:rPr>
              <a:t>Side </a:t>
            </a:r>
            <a:r>
              <a:rPr sz="1200" spc="-5" dirty="0">
                <a:solidFill>
                  <a:srgbClr val="62881F"/>
                </a:solidFill>
                <a:latin typeface="Arial"/>
                <a:cs typeface="Arial"/>
              </a:rPr>
              <a:t>rail </a:t>
            </a:r>
            <a:r>
              <a:rPr sz="1200" dirty="0">
                <a:solidFill>
                  <a:srgbClr val="62881F"/>
                </a:solidFill>
                <a:latin typeface="Arial"/>
                <a:cs typeface="Arial"/>
              </a:rPr>
              <a:t>use is first  </a:t>
            </a:r>
            <a:r>
              <a:rPr sz="1200" spc="-5" dirty="0">
                <a:solidFill>
                  <a:srgbClr val="62881F"/>
                </a:solidFill>
                <a:latin typeface="Arial"/>
                <a:cs typeface="Arial"/>
              </a:rPr>
              <a:t>described as a  physical </a:t>
            </a:r>
            <a:r>
              <a:rPr sz="1200" dirty="0">
                <a:solidFill>
                  <a:srgbClr val="62881F"/>
                </a:solidFill>
                <a:latin typeface="Arial"/>
                <a:cs typeface="Arial"/>
              </a:rPr>
              <a:t>restraint.  </a:t>
            </a:r>
            <a:r>
              <a:rPr sz="1400" b="1" spc="-5" dirty="0">
                <a:solidFill>
                  <a:srgbClr val="62881F"/>
                </a:solidFill>
                <a:latin typeface="Arial"/>
                <a:cs typeface="Arial"/>
              </a:rPr>
              <a:t>Questioning of  side </a:t>
            </a:r>
            <a:r>
              <a:rPr sz="1400" b="1" dirty="0">
                <a:solidFill>
                  <a:srgbClr val="62881F"/>
                </a:solidFill>
                <a:latin typeface="Arial"/>
                <a:cs typeface="Arial"/>
              </a:rPr>
              <a:t>rails as</a:t>
            </a:r>
            <a:r>
              <a:rPr sz="1400" b="1" spc="-125" dirty="0">
                <a:solidFill>
                  <a:srgbClr val="62881F"/>
                </a:solidFill>
                <a:latin typeface="Arial"/>
                <a:cs typeface="Arial"/>
              </a:rPr>
              <a:t> </a:t>
            </a:r>
            <a:r>
              <a:rPr sz="1400" b="1" spc="-5" dirty="0">
                <a:solidFill>
                  <a:srgbClr val="62881F"/>
                </a:solidFill>
                <a:latin typeface="Arial"/>
                <a:cs typeface="Arial"/>
              </a:rPr>
              <a:t>best  </a:t>
            </a:r>
            <a:r>
              <a:rPr sz="1400" b="1" dirty="0">
                <a:solidFill>
                  <a:srgbClr val="62881F"/>
                </a:solidFill>
                <a:latin typeface="Arial"/>
                <a:cs typeface="Arial"/>
              </a:rPr>
              <a:t>practice.</a:t>
            </a:r>
            <a:endParaRPr sz="1400">
              <a:latin typeface="Arial"/>
              <a:cs typeface="Arial"/>
            </a:endParaRPr>
          </a:p>
        </p:txBody>
      </p:sp>
      <p:sp>
        <p:nvSpPr>
          <p:cNvPr id="20" name="object 20"/>
          <p:cNvSpPr/>
          <p:nvPr/>
        </p:nvSpPr>
        <p:spPr>
          <a:xfrm>
            <a:off x="0" y="0"/>
            <a:ext cx="9144000" cy="1325245"/>
          </a:xfrm>
          <a:prstGeom prst="rect">
            <a:avLst/>
          </a:prstGeom>
          <a:blipFill>
            <a:blip r:embed="rId14" cstate="print"/>
            <a:stretch>
              <a:fillRect/>
            </a:stretch>
          </a:blipFill>
        </p:spPr>
        <p:txBody>
          <a:bodyPr wrap="square" lIns="0" tIns="0" rIns="0" bIns="0" rtlCol="0"/>
          <a:lstStyle/>
          <a:p>
            <a:endParaRPr/>
          </a:p>
        </p:txBody>
      </p:sp>
      <p:sp>
        <p:nvSpPr>
          <p:cNvPr id="21" name="object 21"/>
          <p:cNvSpPr txBox="1"/>
          <p:nvPr/>
        </p:nvSpPr>
        <p:spPr>
          <a:xfrm>
            <a:off x="211023" y="2877439"/>
            <a:ext cx="1554480" cy="391160"/>
          </a:xfrm>
          <a:prstGeom prst="rect">
            <a:avLst/>
          </a:prstGeom>
        </p:spPr>
        <p:txBody>
          <a:bodyPr vert="horz" wrap="square" lIns="0" tIns="12700" rIns="0" bIns="0" rtlCol="0">
            <a:spAutoFit/>
          </a:bodyPr>
          <a:lstStyle/>
          <a:p>
            <a:pPr marL="12700" marR="5080">
              <a:lnSpc>
                <a:spcPct val="100000"/>
              </a:lnSpc>
              <a:spcBef>
                <a:spcPts val="100"/>
              </a:spcBef>
            </a:pPr>
            <a:r>
              <a:rPr sz="1200" spc="-5" dirty="0">
                <a:solidFill>
                  <a:srgbClr val="2E5796"/>
                </a:solidFill>
                <a:latin typeface="Arial"/>
                <a:cs typeface="Arial"/>
              </a:rPr>
              <a:t>Increased </a:t>
            </a:r>
            <a:r>
              <a:rPr sz="1200" dirty="0">
                <a:solidFill>
                  <a:srgbClr val="2E5796"/>
                </a:solidFill>
                <a:latin typeface="Arial"/>
                <a:cs typeface="Arial"/>
              </a:rPr>
              <a:t>use </a:t>
            </a:r>
            <a:r>
              <a:rPr sz="1200" spc="-5" dirty="0">
                <a:solidFill>
                  <a:srgbClr val="2E5796"/>
                </a:solidFill>
                <a:latin typeface="Arial"/>
                <a:cs typeface="Arial"/>
              </a:rPr>
              <a:t>in</a:t>
            </a:r>
            <a:r>
              <a:rPr sz="1200" spc="-80" dirty="0">
                <a:solidFill>
                  <a:srgbClr val="2E5796"/>
                </a:solidFill>
                <a:latin typeface="Arial"/>
                <a:cs typeface="Arial"/>
              </a:rPr>
              <a:t> </a:t>
            </a:r>
            <a:r>
              <a:rPr sz="1200" spc="-5" dirty="0">
                <a:solidFill>
                  <a:srgbClr val="2E5796"/>
                </a:solidFill>
                <a:latin typeface="Arial"/>
                <a:cs typeface="Arial"/>
              </a:rPr>
              <a:t>North  America due</a:t>
            </a:r>
            <a:r>
              <a:rPr sz="1200" spc="-55" dirty="0">
                <a:solidFill>
                  <a:srgbClr val="2E5796"/>
                </a:solidFill>
                <a:latin typeface="Arial"/>
                <a:cs typeface="Arial"/>
              </a:rPr>
              <a:t> </a:t>
            </a:r>
            <a:r>
              <a:rPr sz="1200" dirty="0">
                <a:solidFill>
                  <a:srgbClr val="2E5796"/>
                </a:solidFill>
                <a:latin typeface="Arial"/>
                <a:cs typeface="Arial"/>
              </a:rPr>
              <a:t>to:</a:t>
            </a:r>
            <a:endParaRPr sz="1200">
              <a:latin typeface="Arial"/>
              <a:cs typeface="Arial"/>
            </a:endParaRPr>
          </a:p>
        </p:txBody>
      </p:sp>
      <p:sp>
        <p:nvSpPr>
          <p:cNvPr id="22" name="object 22"/>
          <p:cNvSpPr txBox="1"/>
          <p:nvPr/>
        </p:nvSpPr>
        <p:spPr>
          <a:xfrm>
            <a:off x="211023" y="3243198"/>
            <a:ext cx="1350010" cy="208279"/>
          </a:xfrm>
          <a:prstGeom prst="rect">
            <a:avLst/>
          </a:prstGeom>
        </p:spPr>
        <p:txBody>
          <a:bodyPr vert="horz" wrap="square" lIns="0" tIns="12700" rIns="0" bIns="0" rtlCol="0">
            <a:spAutoFit/>
          </a:bodyPr>
          <a:lstStyle/>
          <a:p>
            <a:pPr marL="184785" indent="-172085">
              <a:lnSpc>
                <a:spcPct val="100000"/>
              </a:lnSpc>
              <a:spcBef>
                <a:spcPts val="100"/>
              </a:spcBef>
              <a:buChar char="•"/>
              <a:tabLst>
                <a:tab pos="185420" algn="l"/>
              </a:tabLst>
            </a:pPr>
            <a:r>
              <a:rPr sz="1200" spc="-5" dirty="0">
                <a:solidFill>
                  <a:srgbClr val="2E5796"/>
                </a:solidFill>
                <a:latin typeface="Arial"/>
                <a:cs typeface="Arial"/>
              </a:rPr>
              <a:t>Postwar</a:t>
            </a:r>
            <a:r>
              <a:rPr sz="1200" spc="-30" dirty="0">
                <a:solidFill>
                  <a:srgbClr val="2E5796"/>
                </a:solidFill>
                <a:latin typeface="Arial"/>
                <a:cs typeface="Arial"/>
              </a:rPr>
              <a:t> </a:t>
            </a:r>
            <a:r>
              <a:rPr sz="1200" b="1" spc="-5" dirty="0">
                <a:solidFill>
                  <a:srgbClr val="2E5796"/>
                </a:solidFill>
                <a:latin typeface="Arial"/>
                <a:cs typeface="Arial"/>
              </a:rPr>
              <a:t>nursing</a:t>
            </a:r>
            <a:endParaRPr sz="1200">
              <a:latin typeface="Arial"/>
              <a:cs typeface="Arial"/>
            </a:endParaRPr>
          </a:p>
        </p:txBody>
      </p:sp>
      <p:sp>
        <p:nvSpPr>
          <p:cNvPr id="23" name="object 23"/>
          <p:cNvSpPr txBox="1"/>
          <p:nvPr/>
        </p:nvSpPr>
        <p:spPr>
          <a:xfrm>
            <a:off x="383235" y="3426078"/>
            <a:ext cx="1558925" cy="208279"/>
          </a:xfrm>
          <a:prstGeom prst="rect">
            <a:avLst/>
          </a:prstGeom>
        </p:spPr>
        <p:txBody>
          <a:bodyPr vert="horz" wrap="square" lIns="0" tIns="12700" rIns="0" bIns="0" rtlCol="0">
            <a:spAutoFit/>
          </a:bodyPr>
          <a:lstStyle/>
          <a:p>
            <a:pPr marL="12700">
              <a:lnSpc>
                <a:spcPct val="100000"/>
              </a:lnSpc>
              <a:spcBef>
                <a:spcPts val="100"/>
              </a:spcBef>
              <a:tabLst>
                <a:tab pos="920750" algn="l"/>
              </a:tabLst>
            </a:pPr>
            <a:r>
              <a:rPr sz="1200" b="1" spc="-5" dirty="0">
                <a:solidFill>
                  <a:srgbClr val="2E5796"/>
                </a:solidFill>
                <a:latin typeface="Arial"/>
                <a:cs typeface="Arial"/>
              </a:rPr>
              <a:t>shortage </a:t>
            </a:r>
            <a:r>
              <a:rPr sz="1200" dirty="0">
                <a:solidFill>
                  <a:srgbClr val="2E5796"/>
                </a:solidFill>
                <a:latin typeface="Arial"/>
                <a:cs typeface="Arial"/>
              </a:rPr>
              <a:t>(	</a:t>
            </a:r>
            <a:r>
              <a:rPr sz="1200" spc="-5" dirty="0">
                <a:solidFill>
                  <a:srgbClr val="2E5796"/>
                </a:solidFill>
                <a:latin typeface="Arial"/>
                <a:cs typeface="Arial"/>
              </a:rPr>
              <a:t>care</a:t>
            </a:r>
            <a:r>
              <a:rPr sz="1200" spc="-15" dirty="0">
                <a:solidFill>
                  <a:srgbClr val="2E5796"/>
                </a:solidFill>
                <a:latin typeface="Arial"/>
                <a:cs typeface="Arial"/>
              </a:rPr>
              <a:t>g</a:t>
            </a:r>
            <a:r>
              <a:rPr sz="1200" dirty="0">
                <a:solidFill>
                  <a:srgbClr val="2E5796"/>
                </a:solidFill>
                <a:latin typeface="Arial"/>
                <a:cs typeface="Arial"/>
              </a:rPr>
              <a:t>i</a:t>
            </a:r>
            <a:r>
              <a:rPr sz="1200" spc="-20" dirty="0">
                <a:solidFill>
                  <a:srgbClr val="2E5796"/>
                </a:solidFill>
                <a:latin typeface="Arial"/>
                <a:cs typeface="Arial"/>
              </a:rPr>
              <a:t>v</a:t>
            </a:r>
            <a:r>
              <a:rPr sz="1200" spc="-5" dirty="0">
                <a:solidFill>
                  <a:srgbClr val="2E5796"/>
                </a:solidFill>
                <a:latin typeface="Arial"/>
                <a:cs typeface="Arial"/>
              </a:rPr>
              <a:t>e</a:t>
            </a:r>
            <a:r>
              <a:rPr sz="1200" dirty="0">
                <a:solidFill>
                  <a:srgbClr val="2E5796"/>
                </a:solidFill>
                <a:latin typeface="Arial"/>
                <a:cs typeface="Arial"/>
              </a:rPr>
              <a:t>r</a:t>
            </a:r>
            <a:endParaRPr sz="1200">
              <a:latin typeface="Arial"/>
              <a:cs typeface="Arial"/>
            </a:endParaRPr>
          </a:p>
        </p:txBody>
      </p:sp>
      <p:sp>
        <p:nvSpPr>
          <p:cNvPr id="24" name="object 24"/>
          <p:cNvSpPr txBox="1"/>
          <p:nvPr/>
        </p:nvSpPr>
        <p:spPr>
          <a:xfrm>
            <a:off x="383235" y="3608958"/>
            <a:ext cx="1362075"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2E5796"/>
                </a:solidFill>
                <a:latin typeface="Arial"/>
                <a:cs typeface="Arial"/>
              </a:rPr>
              <a:t>to </a:t>
            </a:r>
            <a:r>
              <a:rPr sz="1200" spc="-5" dirty="0">
                <a:solidFill>
                  <a:srgbClr val="2E5796"/>
                </a:solidFill>
                <a:latin typeface="Arial"/>
                <a:cs typeface="Arial"/>
              </a:rPr>
              <a:t>“watch” patients</a:t>
            </a:r>
            <a:r>
              <a:rPr sz="1200" spc="-60" dirty="0">
                <a:solidFill>
                  <a:srgbClr val="2E5796"/>
                </a:solidFill>
                <a:latin typeface="Arial"/>
                <a:cs typeface="Arial"/>
              </a:rPr>
              <a:t> </a:t>
            </a:r>
            <a:r>
              <a:rPr sz="1200" dirty="0">
                <a:solidFill>
                  <a:srgbClr val="2E5796"/>
                </a:solidFill>
                <a:latin typeface="Arial"/>
                <a:cs typeface="Arial"/>
              </a:rPr>
              <a:t>)</a:t>
            </a:r>
            <a:endParaRPr sz="1200">
              <a:latin typeface="Arial"/>
              <a:cs typeface="Arial"/>
            </a:endParaRPr>
          </a:p>
        </p:txBody>
      </p:sp>
      <p:sp>
        <p:nvSpPr>
          <p:cNvPr id="25" name="object 25"/>
          <p:cNvSpPr txBox="1"/>
          <p:nvPr/>
        </p:nvSpPr>
        <p:spPr>
          <a:xfrm>
            <a:off x="211023" y="3791788"/>
            <a:ext cx="1728470" cy="1485265"/>
          </a:xfrm>
          <a:prstGeom prst="rect">
            <a:avLst/>
          </a:prstGeom>
        </p:spPr>
        <p:txBody>
          <a:bodyPr vert="horz" wrap="square" lIns="0" tIns="12700" rIns="0" bIns="0" rtlCol="0">
            <a:spAutoFit/>
          </a:bodyPr>
          <a:lstStyle/>
          <a:p>
            <a:pPr marL="184785" marR="5080" indent="-172085">
              <a:lnSpc>
                <a:spcPct val="100000"/>
              </a:lnSpc>
              <a:spcBef>
                <a:spcPts val="100"/>
              </a:spcBef>
              <a:buChar char="•"/>
              <a:tabLst>
                <a:tab pos="185420" algn="l"/>
              </a:tabLst>
            </a:pPr>
            <a:r>
              <a:rPr sz="1200" dirty="0">
                <a:solidFill>
                  <a:srgbClr val="2E5796"/>
                </a:solidFill>
                <a:latin typeface="Arial"/>
                <a:cs typeface="Arial"/>
              </a:rPr>
              <a:t>Change in </a:t>
            </a:r>
            <a:r>
              <a:rPr sz="1200" spc="-20" dirty="0">
                <a:solidFill>
                  <a:srgbClr val="2E5796"/>
                </a:solidFill>
                <a:latin typeface="Arial"/>
                <a:cs typeface="Arial"/>
              </a:rPr>
              <a:t>law,</a:t>
            </a:r>
            <a:r>
              <a:rPr sz="1200" spc="-125" dirty="0">
                <a:solidFill>
                  <a:srgbClr val="2E5796"/>
                </a:solidFill>
                <a:latin typeface="Arial"/>
                <a:cs typeface="Arial"/>
              </a:rPr>
              <a:t> </a:t>
            </a:r>
            <a:r>
              <a:rPr sz="1200" dirty="0">
                <a:solidFill>
                  <a:srgbClr val="2E5796"/>
                </a:solidFill>
                <a:latin typeface="Arial"/>
                <a:cs typeface="Arial"/>
              </a:rPr>
              <a:t>making  </a:t>
            </a:r>
            <a:r>
              <a:rPr sz="1200" spc="-5" dirty="0">
                <a:solidFill>
                  <a:srgbClr val="2E5796"/>
                </a:solidFill>
                <a:latin typeface="Arial"/>
                <a:cs typeface="Arial"/>
              </a:rPr>
              <a:t>hospitals criminally  liable </a:t>
            </a:r>
            <a:r>
              <a:rPr sz="1200" dirty="0">
                <a:solidFill>
                  <a:srgbClr val="2E5796"/>
                </a:solidFill>
                <a:latin typeface="Arial"/>
                <a:cs typeface="Arial"/>
              </a:rPr>
              <a:t>for</a:t>
            </a:r>
            <a:r>
              <a:rPr sz="1200" spc="-55" dirty="0">
                <a:solidFill>
                  <a:srgbClr val="2E5796"/>
                </a:solidFill>
                <a:latin typeface="Arial"/>
                <a:cs typeface="Arial"/>
              </a:rPr>
              <a:t> </a:t>
            </a:r>
            <a:r>
              <a:rPr sz="1200" spc="-5" dirty="0">
                <a:solidFill>
                  <a:srgbClr val="2E5796"/>
                </a:solidFill>
                <a:latin typeface="Arial"/>
                <a:cs typeface="Arial"/>
              </a:rPr>
              <a:t>staff</a:t>
            </a:r>
            <a:endParaRPr sz="1200">
              <a:latin typeface="Arial"/>
              <a:cs typeface="Arial"/>
            </a:endParaRPr>
          </a:p>
          <a:p>
            <a:pPr marL="184785" marR="10160" indent="-172085">
              <a:lnSpc>
                <a:spcPct val="100000"/>
              </a:lnSpc>
              <a:buFont typeface="Arial"/>
              <a:buChar char="•"/>
              <a:tabLst>
                <a:tab pos="185420" algn="l"/>
              </a:tabLst>
            </a:pPr>
            <a:r>
              <a:rPr sz="1200" b="1" spc="-5" dirty="0">
                <a:solidFill>
                  <a:srgbClr val="2E5796"/>
                </a:solidFill>
                <a:latin typeface="Arial"/>
                <a:cs typeface="Arial"/>
              </a:rPr>
              <a:t>Consumer marketing  </a:t>
            </a:r>
            <a:r>
              <a:rPr sz="1200" dirty="0">
                <a:solidFill>
                  <a:srgbClr val="2E5796"/>
                </a:solidFill>
                <a:latin typeface="Arial"/>
                <a:cs typeface="Arial"/>
              </a:rPr>
              <a:t>of safely features of  </a:t>
            </a:r>
            <a:r>
              <a:rPr sz="1200" spc="-5" dirty="0">
                <a:solidFill>
                  <a:srgbClr val="2E5796"/>
                </a:solidFill>
                <a:latin typeface="Arial"/>
                <a:cs typeface="Arial"/>
              </a:rPr>
              <a:t>side</a:t>
            </a:r>
            <a:r>
              <a:rPr sz="1200" spc="-25" dirty="0">
                <a:solidFill>
                  <a:srgbClr val="2E5796"/>
                </a:solidFill>
                <a:latin typeface="Arial"/>
                <a:cs typeface="Arial"/>
              </a:rPr>
              <a:t> </a:t>
            </a:r>
            <a:r>
              <a:rPr sz="1200" spc="-5" dirty="0">
                <a:solidFill>
                  <a:srgbClr val="2E5796"/>
                </a:solidFill>
                <a:latin typeface="Arial"/>
                <a:cs typeface="Arial"/>
              </a:rPr>
              <a:t>rails</a:t>
            </a:r>
            <a:endParaRPr sz="1200">
              <a:latin typeface="Arial"/>
              <a:cs typeface="Arial"/>
            </a:endParaRPr>
          </a:p>
          <a:p>
            <a:pPr marL="568325">
              <a:lnSpc>
                <a:spcPct val="100000"/>
              </a:lnSpc>
              <a:spcBef>
                <a:spcPts val="810"/>
              </a:spcBef>
            </a:pPr>
            <a:r>
              <a:rPr sz="1700" dirty="0">
                <a:solidFill>
                  <a:srgbClr val="5F76B4"/>
                </a:solidFill>
                <a:latin typeface="Arial Black"/>
                <a:cs typeface="Arial Black"/>
              </a:rPr>
              <a:t>1940</a:t>
            </a:r>
            <a:endParaRPr sz="1700">
              <a:latin typeface="Arial Black"/>
              <a:cs typeface="Arial Black"/>
            </a:endParaRPr>
          </a:p>
        </p:txBody>
      </p:sp>
      <p:sp>
        <p:nvSpPr>
          <p:cNvPr id="26" name="object 26"/>
          <p:cNvSpPr/>
          <p:nvPr/>
        </p:nvSpPr>
        <p:spPr>
          <a:xfrm>
            <a:off x="1154798" y="3519296"/>
            <a:ext cx="109537" cy="79375"/>
          </a:xfrm>
          <a:prstGeom prst="rect">
            <a:avLst/>
          </a:prstGeom>
          <a:blipFill>
            <a:blip r:embed="rId15" cstate="print"/>
            <a:stretch>
              <a:fillRect/>
            </a:stretch>
          </a:blipFill>
        </p:spPr>
        <p:txBody>
          <a:bodyPr wrap="square" lIns="0" tIns="0" rIns="0" bIns="0" rtlCol="0"/>
          <a:lstStyle/>
          <a:p>
            <a:endParaRPr/>
          </a:p>
        </p:txBody>
      </p:sp>
      <p:sp>
        <p:nvSpPr>
          <p:cNvPr id="27" name="object 27"/>
          <p:cNvSpPr/>
          <p:nvPr/>
        </p:nvSpPr>
        <p:spPr>
          <a:xfrm>
            <a:off x="31789" y="5624207"/>
            <a:ext cx="1004798" cy="1004798"/>
          </a:xfrm>
          <a:prstGeom prst="rect">
            <a:avLst/>
          </a:prstGeom>
          <a:blipFill>
            <a:blip r:embed="rId16" cstate="print"/>
            <a:stretch>
              <a:fillRect/>
            </a:stretch>
          </a:blipFill>
        </p:spPr>
        <p:txBody>
          <a:bodyPr wrap="square" lIns="0" tIns="0" rIns="0" bIns="0" rtlCol="0"/>
          <a:lstStyle/>
          <a:p>
            <a:endParaRPr/>
          </a:p>
        </p:txBody>
      </p:sp>
      <p:sp>
        <p:nvSpPr>
          <p:cNvPr id="28" name="object 28"/>
          <p:cNvSpPr txBox="1"/>
          <p:nvPr/>
        </p:nvSpPr>
        <p:spPr>
          <a:xfrm>
            <a:off x="974547" y="6468871"/>
            <a:ext cx="3165475" cy="299720"/>
          </a:xfrm>
          <a:prstGeom prst="rect">
            <a:avLst/>
          </a:prstGeom>
        </p:spPr>
        <p:txBody>
          <a:bodyPr vert="horz" wrap="square" lIns="0" tIns="12700" rIns="0" bIns="0" rtlCol="0">
            <a:spAutoFit/>
          </a:bodyPr>
          <a:lstStyle/>
          <a:p>
            <a:pPr marL="12700">
              <a:lnSpc>
                <a:spcPct val="100000"/>
              </a:lnSpc>
              <a:spcBef>
                <a:spcPts val="100"/>
              </a:spcBef>
            </a:pPr>
            <a:r>
              <a:rPr sz="1800" b="1" i="1" spc="-305" dirty="0">
                <a:solidFill>
                  <a:srgbClr val="001F5F"/>
                </a:solidFill>
                <a:latin typeface="Arial"/>
                <a:cs typeface="Arial"/>
              </a:rPr>
              <a:t>Florence </a:t>
            </a:r>
            <a:r>
              <a:rPr sz="1800" b="1" i="1" spc="-235" dirty="0">
                <a:solidFill>
                  <a:srgbClr val="001F5F"/>
                </a:solidFill>
                <a:latin typeface="Arial"/>
                <a:cs typeface="Arial"/>
              </a:rPr>
              <a:t>Nightingale </a:t>
            </a:r>
            <a:r>
              <a:rPr sz="1800" b="1" i="1" spc="-225" dirty="0">
                <a:solidFill>
                  <a:srgbClr val="001F5F"/>
                </a:solidFill>
                <a:latin typeface="Arial"/>
                <a:cs typeface="Arial"/>
              </a:rPr>
              <a:t>didn’t </a:t>
            </a:r>
            <a:r>
              <a:rPr sz="1800" b="1" i="1" spc="-390" dirty="0">
                <a:solidFill>
                  <a:srgbClr val="001F5F"/>
                </a:solidFill>
                <a:latin typeface="Arial"/>
                <a:cs typeface="Arial"/>
              </a:rPr>
              <a:t>use </a:t>
            </a:r>
            <a:r>
              <a:rPr sz="1800" b="1" i="1" spc="-330" dirty="0">
                <a:solidFill>
                  <a:srgbClr val="001F5F"/>
                </a:solidFill>
                <a:latin typeface="Arial"/>
                <a:cs typeface="Arial"/>
              </a:rPr>
              <a:t>side</a:t>
            </a:r>
            <a:r>
              <a:rPr sz="1800" b="1" i="1" spc="-180" dirty="0">
                <a:solidFill>
                  <a:srgbClr val="001F5F"/>
                </a:solidFill>
                <a:latin typeface="Arial"/>
                <a:cs typeface="Arial"/>
              </a:rPr>
              <a:t> </a:t>
            </a:r>
            <a:r>
              <a:rPr sz="1800" b="1" i="1" spc="-185" dirty="0">
                <a:solidFill>
                  <a:srgbClr val="001F5F"/>
                </a:solidFill>
                <a:latin typeface="Arial"/>
                <a:cs typeface="Arial"/>
              </a:rPr>
              <a:t>rails!</a:t>
            </a:r>
            <a:endParaRPr sz="1800">
              <a:latin typeface="Arial"/>
              <a:cs typeface="Arial"/>
            </a:endParaRPr>
          </a:p>
        </p:txBody>
      </p:sp>
      <p:sp>
        <p:nvSpPr>
          <p:cNvPr id="29" name="object 29"/>
          <p:cNvSpPr/>
          <p:nvPr/>
        </p:nvSpPr>
        <p:spPr>
          <a:xfrm>
            <a:off x="6435978" y="4846929"/>
            <a:ext cx="2524632" cy="1554480"/>
          </a:xfrm>
          <a:prstGeom prst="rect">
            <a:avLst/>
          </a:prstGeom>
          <a:blipFill>
            <a:blip r:embed="rId17" cstate="print"/>
            <a:stretch>
              <a:fillRect/>
            </a:stretch>
          </a:blipFill>
        </p:spPr>
        <p:txBody>
          <a:bodyPr wrap="square" lIns="0" tIns="0" rIns="0" bIns="0" rtlCol="0"/>
          <a:lstStyle/>
          <a:p>
            <a:endParaRPr/>
          </a:p>
        </p:txBody>
      </p:sp>
      <p:sp>
        <p:nvSpPr>
          <p:cNvPr id="31" name="object 31"/>
          <p:cNvSpPr/>
          <p:nvPr/>
        </p:nvSpPr>
        <p:spPr>
          <a:xfrm>
            <a:off x="3700271" y="1211580"/>
            <a:ext cx="739139" cy="1115568"/>
          </a:xfrm>
          <a:prstGeom prst="rect">
            <a:avLst/>
          </a:prstGeom>
          <a:blipFill>
            <a:blip r:embed="rId18" cstate="print"/>
            <a:stretch>
              <a:fillRect/>
            </a:stretch>
          </a:blipFill>
        </p:spPr>
        <p:txBody>
          <a:bodyPr wrap="square" lIns="0" tIns="0" rIns="0" bIns="0" rtlCol="0"/>
          <a:lstStyle/>
          <a:p>
            <a:endParaRPr/>
          </a:p>
        </p:txBody>
      </p:sp>
      <p:sp>
        <p:nvSpPr>
          <p:cNvPr id="32" name="object 32"/>
          <p:cNvSpPr txBox="1">
            <a:spLocks noGrp="1"/>
          </p:cNvSpPr>
          <p:nvPr>
            <p:ph type="title"/>
          </p:nvPr>
        </p:nvSpPr>
        <p:spPr>
          <a:xfrm>
            <a:off x="718324" y="1298743"/>
            <a:ext cx="1838960" cy="1243289"/>
          </a:xfrm>
          <a:prstGeom prst="rect">
            <a:avLst/>
          </a:prstGeom>
        </p:spPr>
        <p:txBody>
          <a:bodyPr vert="horz" wrap="square" lIns="0" tIns="12065" rIns="0" bIns="0" rtlCol="0">
            <a:spAutoFit/>
          </a:bodyPr>
          <a:lstStyle/>
          <a:p>
            <a:pPr marL="12700">
              <a:lnSpc>
                <a:spcPct val="100000"/>
              </a:lnSpc>
              <a:spcBef>
                <a:spcPts val="95"/>
              </a:spcBef>
            </a:pPr>
            <a:r>
              <a:rPr lang="en-US" b="0" i="1" spc="-395" dirty="0">
                <a:solidFill>
                  <a:srgbClr val="002D89"/>
                </a:solidFill>
                <a:latin typeface="Arial"/>
                <a:cs typeface="Arial"/>
              </a:rPr>
              <a:t>History of Bedrails</a:t>
            </a:r>
            <a:endParaRPr b="0" i="1" spc="-395" dirty="0">
              <a:solidFill>
                <a:srgbClr val="002D89"/>
              </a:solidFill>
              <a:latin typeface="Arial"/>
              <a:cs typeface="Arial"/>
            </a:endParaRPr>
          </a:p>
        </p:txBody>
      </p:sp>
    </p:spTree>
    <p:extLst>
      <p:ext uri="{BB962C8B-B14F-4D97-AF65-F5344CB8AC3E}">
        <p14:creationId xmlns:p14="http://schemas.microsoft.com/office/powerpoint/2010/main" val="37778657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29319" cy="677108"/>
          </a:xfrm>
        </p:spPr>
        <p:txBody>
          <a:bodyPr/>
          <a:lstStyle/>
          <a:p>
            <a:pPr algn="ctr"/>
            <a:r>
              <a:rPr lang="en-US" sz="4400" dirty="0" smtClean="0"/>
              <a:t>Research</a:t>
            </a:r>
            <a:r>
              <a:rPr lang="en-US" dirty="0" smtClean="0"/>
              <a:t> </a:t>
            </a:r>
            <a:endParaRPr lang="en-US" dirty="0"/>
          </a:p>
        </p:txBody>
      </p:sp>
      <p:sp>
        <p:nvSpPr>
          <p:cNvPr id="3" name="Text Placeholder 2"/>
          <p:cNvSpPr>
            <a:spLocks noGrp="1"/>
          </p:cNvSpPr>
          <p:nvPr>
            <p:ph type="body" idx="1"/>
          </p:nvPr>
        </p:nvSpPr>
        <p:spPr>
          <a:xfrm>
            <a:off x="304800" y="1676400"/>
            <a:ext cx="8592819" cy="1661993"/>
          </a:xfrm>
        </p:spPr>
        <p:txBody>
          <a:bodyPr/>
          <a:lstStyle/>
          <a:p>
            <a:r>
              <a:rPr lang="en-US" sz="3600" dirty="0" smtClean="0"/>
              <a:t>In the research found bed rails are not clearly defined (i.e. length, weight-bearing, stationary vs. fold away).</a:t>
            </a:r>
          </a:p>
        </p:txBody>
      </p:sp>
    </p:spTree>
    <p:extLst>
      <p:ext uri="{BB962C8B-B14F-4D97-AF65-F5344CB8AC3E}">
        <p14:creationId xmlns:p14="http://schemas.microsoft.com/office/powerpoint/2010/main" val="1829958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69741" y="186893"/>
            <a:ext cx="2604770" cy="697230"/>
          </a:xfrm>
          <a:prstGeom prst="rect">
            <a:avLst/>
          </a:prstGeom>
        </p:spPr>
        <p:txBody>
          <a:bodyPr vert="horz" wrap="square" lIns="0" tIns="13335" rIns="0" bIns="0" rtlCol="0">
            <a:spAutoFit/>
          </a:bodyPr>
          <a:lstStyle/>
          <a:p>
            <a:pPr marL="12700">
              <a:lnSpc>
                <a:spcPct val="100000"/>
              </a:lnSpc>
              <a:spcBef>
                <a:spcPts val="105"/>
              </a:spcBef>
            </a:pPr>
            <a:r>
              <a:rPr sz="4400" spc="-610" dirty="0"/>
              <a:t>RE</a:t>
            </a:r>
            <a:r>
              <a:rPr sz="4400" spc="-575" dirty="0"/>
              <a:t>S</a:t>
            </a:r>
            <a:r>
              <a:rPr sz="4400" spc="-580" dirty="0"/>
              <a:t>EARC</a:t>
            </a:r>
            <a:r>
              <a:rPr sz="4400" spc="-300" dirty="0"/>
              <a:t>H</a:t>
            </a:r>
            <a:endParaRPr sz="4400" dirty="0"/>
          </a:p>
        </p:txBody>
      </p:sp>
      <p:sp>
        <p:nvSpPr>
          <p:cNvPr id="6" name="object 6"/>
          <p:cNvSpPr/>
          <p:nvPr/>
        </p:nvSpPr>
        <p:spPr>
          <a:xfrm>
            <a:off x="3965447" y="3617976"/>
            <a:ext cx="547115" cy="789432"/>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580642" y="1371600"/>
            <a:ext cx="7863840" cy="2734467"/>
          </a:xfrm>
          <a:prstGeom prst="rect">
            <a:avLst/>
          </a:prstGeom>
        </p:spPr>
        <p:txBody>
          <a:bodyPr vert="horz" wrap="square" lIns="0" tIns="12065" rIns="0" bIns="0" rtlCol="0">
            <a:spAutoFit/>
          </a:bodyPr>
          <a:lstStyle/>
          <a:p>
            <a:pPr marL="355600" marR="65405" indent="-342900">
              <a:lnSpc>
                <a:spcPct val="80000"/>
              </a:lnSpc>
              <a:spcBef>
                <a:spcPts val="610"/>
              </a:spcBef>
              <a:buChar char="•"/>
              <a:tabLst>
                <a:tab pos="355600" algn="l"/>
                <a:tab pos="356235" algn="l"/>
                <a:tab pos="6266180" algn="l"/>
              </a:tabLst>
            </a:pPr>
            <a:r>
              <a:rPr sz="3200" spc="-65" dirty="0">
                <a:solidFill>
                  <a:srgbClr val="001F5F"/>
                </a:solidFill>
                <a:latin typeface="Arial"/>
                <a:cs typeface="Arial"/>
              </a:rPr>
              <a:t>Cognitively </a:t>
            </a:r>
            <a:r>
              <a:rPr sz="3200" spc="-45" dirty="0">
                <a:solidFill>
                  <a:srgbClr val="001F5F"/>
                </a:solidFill>
                <a:latin typeface="Arial"/>
                <a:cs typeface="Arial"/>
              </a:rPr>
              <a:t>impaired people </a:t>
            </a:r>
            <a:r>
              <a:rPr sz="3200" spc="-20" dirty="0">
                <a:solidFill>
                  <a:srgbClr val="001F5F"/>
                </a:solidFill>
                <a:latin typeface="Arial"/>
                <a:cs typeface="Arial"/>
              </a:rPr>
              <a:t>view </a:t>
            </a:r>
            <a:r>
              <a:rPr sz="3200" spc="-50" dirty="0">
                <a:solidFill>
                  <a:srgbClr val="001F5F"/>
                </a:solidFill>
                <a:latin typeface="Arial"/>
                <a:cs typeface="Arial"/>
              </a:rPr>
              <a:t>bed </a:t>
            </a:r>
            <a:r>
              <a:rPr sz="3200" spc="-70" dirty="0">
                <a:solidFill>
                  <a:srgbClr val="001F5F"/>
                </a:solidFill>
                <a:latin typeface="Arial"/>
                <a:cs typeface="Arial"/>
              </a:rPr>
              <a:t>rails </a:t>
            </a:r>
            <a:r>
              <a:rPr sz="3200" spc="-210" dirty="0">
                <a:solidFill>
                  <a:srgbClr val="001F5F"/>
                </a:solidFill>
                <a:latin typeface="Arial"/>
                <a:cs typeface="Arial"/>
              </a:rPr>
              <a:t>as </a:t>
            </a:r>
            <a:r>
              <a:rPr sz="3200" spc="-190" dirty="0">
                <a:solidFill>
                  <a:srgbClr val="001F5F"/>
                </a:solidFill>
                <a:latin typeface="Arial"/>
                <a:cs typeface="Arial"/>
              </a:rPr>
              <a:t>a  </a:t>
            </a:r>
            <a:r>
              <a:rPr sz="3200" spc="-25" dirty="0">
                <a:solidFill>
                  <a:srgbClr val="001F5F"/>
                </a:solidFill>
                <a:latin typeface="Arial"/>
                <a:cs typeface="Arial"/>
              </a:rPr>
              <a:t>barrier </a:t>
            </a:r>
            <a:r>
              <a:rPr sz="3200" spc="114" dirty="0">
                <a:solidFill>
                  <a:srgbClr val="001F5F"/>
                </a:solidFill>
                <a:latin typeface="Arial"/>
                <a:cs typeface="Arial"/>
              </a:rPr>
              <a:t>to </a:t>
            </a:r>
            <a:r>
              <a:rPr sz="3200" spc="-15" dirty="0">
                <a:solidFill>
                  <a:srgbClr val="001F5F"/>
                </a:solidFill>
                <a:latin typeface="Arial"/>
                <a:cs typeface="Arial"/>
              </a:rPr>
              <a:t>exiting, </a:t>
            </a:r>
            <a:r>
              <a:rPr sz="3200" spc="-70" dirty="0">
                <a:solidFill>
                  <a:srgbClr val="001F5F"/>
                </a:solidFill>
                <a:latin typeface="Arial"/>
                <a:cs typeface="Arial"/>
              </a:rPr>
              <a:t>choosing </a:t>
            </a:r>
            <a:r>
              <a:rPr sz="3200" spc="114" dirty="0">
                <a:solidFill>
                  <a:srgbClr val="001F5F"/>
                </a:solidFill>
                <a:latin typeface="Arial"/>
                <a:cs typeface="Arial"/>
              </a:rPr>
              <a:t>to </a:t>
            </a:r>
            <a:r>
              <a:rPr sz="3200" spc="-5" dirty="0">
                <a:solidFill>
                  <a:srgbClr val="001F5F"/>
                </a:solidFill>
                <a:latin typeface="Arial"/>
                <a:cs typeface="Arial"/>
              </a:rPr>
              <a:t>either </a:t>
            </a:r>
            <a:r>
              <a:rPr sz="3200" spc="-25" dirty="0">
                <a:solidFill>
                  <a:srgbClr val="001F5F"/>
                </a:solidFill>
                <a:latin typeface="Arial"/>
                <a:cs typeface="Arial"/>
              </a:rPr>
              <a:t>go </a:t>
            </a:r>
            <a:r>
              <a:rPr sz="3200" spc="-50" dirty="0">
                <a:solidFill>
                  <a:srgbClr val="001F5F"/>
                </a:solidFill>
                <a:latin typeface="Arial"/>
                <a:cs typeface="Arial"/>
              </a:rPr>
              <a:t>around,  </a:t>
            </a:r>
            <a:r>
              <a:rPr sz="3200" spc="-30" dirty="0">
                <a:solidFill>
                  <a:srgbClr val="001F5F"/>
                </a:solidFill>
                <a:latin typeface="Arial"/>
                <a:cs typeface="Arial"/>
              </a:rPr>
              <a:t>over</a:t>
            </a:r>
            <a:r>
              <a:rPr sz="3200" spc="-160" dirty="0">
                <a:solidFill>
                  <a:srgbClr val="001F5F"/>
                </a:solidFill>
                <a:latin typeface="Arial"/>
                <a:cs typeface="Arial"/>
              </a:rPr>
              <a:t> </a:t>
            </a:r>
            <a:r>
              <a:rPr sz="3200" spc="20" dirty="0">
                <a:solidFill>
                  <a:srgbClr val="001F5F"/>
                </a:solidFill>
                <a:latin typeface="Arial"/>
                <a:cs typeface="Arial"/>
              </a:rPr>
              <a:t>the</a:t>
            </a:r>
            <a:r>
              <a:rPr sz="3200" spc="-175" dirty="0">
                <a:solidFill>
                  <a:srgbClr val="001F5F"/>
                </a:solidFill>
                <a:latin typeface="Arial"/>
                <a:cs typeface="Arial"/>
              </a:rPr>
              <a:t> </a:t>
            </a:r>
            <a:r>
              <a:rPr sz="3200" spc="-70" dirty="0">
                <a:solidFill>
                  <a:srgbClr val="001F5F"/>
                </a:solidFill>
                <a:latin typeface="Arial"/>
                <a:cs typeface="Arial"/>
              </a:rPr>
              <a:t>en</a:t>
            </a:r>
            <a:r>
              <a:rPr sz="3200" spc="-65" dirty="0">
                <a:solidFill>
                  <a:srgbClr val="001F5F"/>
                </a:solidFill>
                <a:latin typeface="Arial"/>
                <a:cs typeface="Arial"/>
              </a:rPr>
              <a:t>d</a:t>
            </a:r>
            <a:r>
              <a:rPr sz="3200" spc="-175" dirty="0">
                <a:solidFill>
                  <a:srgbClr val="001F5F"/>
                </a:solidFill>
                <a:latin typeface="Arial"/>
                <a:cs typeface="Arial"/>
              </a:rPr>
              <a:t> </a:t>
            </a:r>
            <a:r>
              <a:rPr sz="3200" spc="30" dirty="0">
                <a:solidFill>
                  <a:srgbClr val="001F5F"/>
                </a:solidFill>
                <a:latin typeface="Arial"/>
                <a:cs typeface="Arial"/>
              </a:rPr>
              <a:t>or</a:t>
            </a:r>
            <a:r>
              <a:rPr sz="3200" spc="-165" dirty="0">
                <a:solidFill>
                  <a:srgbClr val="001F5F"/>
                </a:solidFill>
                <a:latin typeface="Arial"/>
                <a:cs typeface="Arial"/>
              </a:rPr>
              <a:t> </a:t>
            </a:r>
            <a:r>
              <a:rPr sz="3200" spc="-30" dirty="0">
                <a:solidFill>
                  <a:srgbClr val="001F5F"/>
                </a:solidFill>
                <a:latin typeface="Arial"/>
                <a:cs typeface="Arial"/>
              </a:rPr>
              <a:t>over</a:t>
            </a:r>
            <a:r>
              <a:rPr sz="3200" spc="-170" dirty="0">
                <a:solidFill>
                  <a:srgbClr val="001F5F"/>
                </a:solidFill>
                <a:latin typeface="Arial"/>
                <a:cs typeface="Arial"/>
              </a:rPr>
              <a:t> </a:t>
            </a:r>
            <a:r>
              <a:rPr sz="3200" spc="75" dirty="0">
                <a:solidFill>
                  <a:srgbClr val="001F5F"/>
                </a:solidFill>
                <a:latin typeface="Arial"/>
                <a:cs typeface="Arial"/>
              </a:rPr>
              <a:t>top</a:t>
            </a:r>
            <a:r>
              <a:rPr sz="3200" spc="-175" dirty="0">
                <a:solidFill>
                  <a:srgbClr val="001F5F"/>
                </a:solidFill>
                <a:latin typeface="Arial"/>
                <a:cs typeface="Arial"/>
              </a:rPr>
              <a:t> </a:t>
            </a:r>
            <a:r>
              <a:rPr sz="3200" spc="20" dirty="0">
                <a:solidFill>
                  <a:srgbClr val="001F5F"/>
                </a:solidFill>
                <a:latin typeface="Arial"/>
                <a:cs typeface="Arial"/>
              </a:rPr>
              <a:t>the</a:t>
            </a:r>
            <a:r>
              <a:rPr sz="3200" spc="-175" dirty="0">
                <a:solidFill>
                  <a:srgbClr val="001F5F"/>
                </a:solidFill>
                <a:latin typeface="Arial"/>
                <a:cs typeface="Arial"/>
              </a:rPr>
              <a:t> </a:t>
            </a:r>
            <a:r>
              <a:rPr sz="3200" spc="-75" dirty="0">
                <a:solidFill>
                  <a:srgbClr val="001F5F"/>
                </a:solidFill>
                <a:latin typeface="Arial"/>
                <a:cs typeface="Arial"/>
              </a:rPr>
              <a:t>rails,</a:t>
            </a:r>
            <a:r>
              <a:rPr sz="3200" spc="-160" dirty="0">
                <a:solidFill>
                  <a:srgbClr val="001F5F"/>
                </a:solidFill>
                <a:latin typeface="Arial"/>
                <a:cs typeface="Arial"/>
              </a:rPr>
              <a:t> </a:t>
            </a:r>
            <a:r>
              <a:rPr sz="3200" spc="-30" dirty="0">
                <a:solidFill>
                  <a:srgbClr val="001F5F"/>
                </a:solidFill>
                <a:latin typeface="Arial"/>
                <a:cs typeface="Arial"/>
              </a:rPr>
              <a:t>thus</a:t>
            </a:r>
            <a:r>
              <a:rPr lang="en-US" sz="3200" dirty="0">
                <a:solidFill>
                  <a:srgbClr val="001F5F"/>
                </a:solidFill>
                <a:latin typeface="Arial"/>
                <a:cs typeface="Arial"/>
              </a:rPr>
              <a:t> </a:t>
            </a:r>
            <a:r>
              <a:rPr sz="3200" spc="-50" dirty="0">
                <a:solidFill>
                  <a:srgbClr val="001F5F"/>
                </a:solidFill>
                <a:latin typeface="Arial"/>
                <a:cs typeface="Arial"/>
              </a:rPr>
              <a:t>incr</a:t>
            </a:r>
            <a:r>
              <a:rPr sz="3200" spc="-65" dirty="0">
                <a:solidFill>
                  <a:srgbClr val="001F5F"/>
                </a:solidFill>
                <a:latin typeface="Arial"/>
                <a:cs typeface="Arial"/>
              </a:rPr>
              <a:t>e</a:t>
            </a:r>
            <a:r>
              <a:rPr sz="3200" spc="-95" dirty="0">
                <a:solidFill>
                  <a:srgbClr val="001F5F"/>
                </a:solidFill>
                <a:latin typeface="Arial"/>
                <a:cs typeface="Arial"/>
              </a:rPr>
              <a:t>asing  </a:t>
            </a:r>
            <a:r>
              <a:rPr sz="3200" spc="20" dirty="0">
                <a:solidFill>
                  <a:srgbClr val="001F5F"/>
                </a:solidFill>
                <a:latin typeface="Arial"/>
                <a:cs typeface="Arial"/>
              </a:rPr>
              <a:t>the </a:t>
            </a:r>
            <a:r>
              <a:rPr sz="3200" spc="-20" dirty="0">
                <a:solidFill>
                  <a:srgbClr val="001F5F"/>
                </a:solidFill>
                <a:latin typeface="Arial"/>
                <a:cs typeface="Arial"/>
              </a:rPr>
              <a:t>likelihood </a:t>
            </a:r>
            <a:r>
              <a:rPr sz="3200" spc="85" dirty="0">
                <a:solidFill>
                  <a:srgbClr val="001F5F"/>
                </a:solidFill>
                <a:latin typeface="Arial"/>
                <a:cs typeface="Arial"/>
              </a:rPr>
              <a:t>of </a:t>
            </a:r>
            <a:r>
              <a:rPr sz="3200" spc="-114" dirty="0">
                <a:solidFill>
                  <a:srgbClr val="001F5F"/>
                </a:solidFill>
                <a:latin typeface="Arial"/>
                <a:cs typeface="Arial"/>
              </a:rPr>
              <a:t>an </a:t>
            </a:r>
            <a:r>
              <a:rPr sz="3200" spc="-45" dirty="0">
                <a:solidFill>
                  <a:srgbClr val="001F5F"/>
                </a:solidFill>
                <a:latin typeface="Arial"/>
                <a:cs typeface="Arial"/>
              </a:rPr>
              <a:t>injurious </a:t>
            </a:r>
            <a:r>
              <a:rPr sz="3200" dirty="0">
                <a:solidFill>
                  <a:srgbClr val="001F5F"/>
                </a:solidFill>
                <a:latin typeface="Arial"/>
                <a:cs typeface="Arial"/>
              </a:rPr>
              <a:t>fall </a:t>
            </a:r>
            <a:r>
              <a:rPr sz="3200" spc="-85" dirty="0">
                <a:solidFill>
                  <a:srgbClr val="001F5F"/>
                </a:solidFill>
                <a:latin typeface="Arial"/>
                <a:cs typeface="Arial"/>
              </a:rPr>
              <a:t>and </a:t>
            </a:r>
            <a:r>
              <a:rPr sz="3200" spc="-75" dirty="0">
                <a:solidFill>
                  <a:srgbClr val="001F5F"/>
                </a:solidFill>
                <a:latin typeface="Arial"/>
                <a:cs typeface="Arial"/>
              </a:rPr>
              <a:t>possible  </a:t>
            </a:r>
            <a:r>
              <a:rPr sz="3200" spc="-10" dirty="0">
                <a:solidFill>
                  <a:srgbClr val="001F5F"/>
                </a:solidFill>
                <a:latin typeface="Arial"/>
                <a:cs typeface="Arial"/>
              </a:rPr>
              <a:t>entrapment </a:t>
            </a:r>
            <a:r>
              <a:rPr sz="3200" spc="30" dirty="0">
                <a:solidFill>
                  <a:srgbClr val="001F5F"/>
                </a:solidFill>
                <a:latin typeface="Arial"/>
                <a:cs typeface="Arial"/>
              </a:rPr>
              <a:t>or</a:t>
            </a:r>
            <a:r>
              <a:rPr sz="3200" spc="-350" dirty="0">
                <a:solidFill>
                  <a:srgbClr val="001F5F"/>
                </a:solidFill>
                <a:latin typeface="Arial"/>
                <a:cs typeface="Arial"/>
              </a:rPr>
              <a:t> </a:t>
            </a:r>
            <a:r>
              <a:rPr sz="3200" spc="-35" dirty="0">
                <a:solidFill>
                  <a:srgbClr val="FF0000"/>
                </a:solidFill>
                <a:latin typeface="Arial"/>
                <a:cs typeface="Arial"/>
              </a:rPr>
              <a:t>death</a:t>
            </a:r>
            <a:r>
              <a:rPr lang="en-US" sz="3200" spc="-35" dirty="0">
                <a:solidFill>
                  <a:srgbClr val="FF0000"/>
                </a:solidFill>
                <a:latin typeface="Arial"/>
                <a:cs typeface="Arial"/>
              </a:rPr>
              <a:t>.</a:t>
            </a:r>
            <a:endParaRPr sz="3200" dirty="0">
              <a:latin typeface="Arial"/>
              <a:cs typeface="Arial"/>
            </a:endParaRPr>
          </a:p>
          <a:p>
            <a:pPr marL="3670935" marR="937894">
              <a:lnSpc>
                <a:spcPct val="103099"/>
              </a:lnSpc>
              <a:spcBef>
                <a:spcPts val="175"/>
              </a:spcBef>
            </a:pPr>
            <a:r>
              <a:rPr sz="1050" spc="-25" dirty="0">
                <a:solidFill>
                  <a:srgbClr val="001F5F"/>
                </a:solidFill>
                <a:latin typeface="Arial"/>
                <a:cs typeface="Arial"/>
              </a:rPr>
              <a:t>Older</a:t>
            </a:r>
            <a:r>
              <a:rPr sz="1050" spc="-80" dirty="0">
                <a:solidFill>
                  <a:srgbClr val="001F5F"/>
                </a:solidFill>
                <a:latin typeface="Arial"/>
                <a:cs typeface="Arial"/>
              </a:rPr>
              <a:t> </a:t>
            </a:r>
            <a:r>
              <a:rPr sz="1050" spc="-35" dirty="0">
                <a:solidFill>
                  <a:srgbClr val="001F5F"/>
                </a:solidFill>
                <a:latin typeface="Arial"/>
                <a:cs typeface="Arial"/>
              </a:rPr>
              <a:t>People</a:t>
            </a:r>
            <a:r>
              <a:rPr sz="1050" spc="-90" dirty="0">
                <a:solidFill>
                  <a:srgbClr val="001F5F"/>
                </a:solidFill>
                <a:latin typeface="Arial"/>
                <a:cs typeface="Arial"/>
              </a:rPr>
              <a:t> </a:t>
            </a:r>
            <a:r>
              <a:rPr sz="1050" spc="-35" dirty="0">
                <a:solidFill>
                  <a:srgbClr val="001F5F"/>
                </a:solidFill>
                <a:latin typeface="Arial"/>
                <a:cs typeface="Arial"/>
              </a:rPr>
              <a:t>Falling</a:t>
            </a:r>
            <a:r>
              <a:rPr sz="1050" spc="-105" dirty="0">
                <a:solidFill>
                  <a:srgbClr val="001F5F"/>
                </a:solidFill>
                <a:latin typeface="Arial"/>
                <a:cs typeface="Arial"/>
              </a:rPr>
              <a:t> </a:t>
            </a:r>
            <a:r>
              <a:rPr sz="1050" spc="-5" dirty="0">
                <a:solidFill>
                  <a:srgbClr val="001F5F"/>
                </a:solidFill>
                <a:latin typeface="Arial"/>
                <a:cs typeface="Arial"/>
              </a:rPr>
              <a:t>Out</a:t>
            </a:r>
            <a:r>
              <a:rPr sz="1050" spc="-90" dirty="0">
                <a:solidFill>
                  <a:srgbClr val="001F5F"/>
                </a:solidFill>
                <a:latin typeface="Arial"/>
                <a:cs typeface="Arial"/>
              </a:rPr>
              <a:t> </a:t>
            </a:r>
            <a:r>
              <a:rPr sz="1050" spc="35" dirty="0">
                <a:solidFill>
                  <a:srgbClr val="001F5F"/>
                </a:solidFill>
                <a:latin typeface="Arial"/>
                <a:cs typeface="Arial"/>
              </a:rPr>
              <a:t>of</a:t>
            </a:r>
            <a:r>
              <a:rPr sz="1050" spc="-75" dirty="0">
                <a:solidFill>
                  <a:srgbClr val="001F5F"/>
                </a:solidFill>
                <a:latin typeface="Arial"/>
                <a:cs typeface="Arial"/>
              </a:rPr>
              <a:t> </a:t>
            </a:r>
            <a:r>
              <a:rPr sz="1050" spc="-45" dirty="0">
                <a:solidFill>
                  <a:srgbClr val="001F5F"/>
                </a:solidFill>
                <a:latin typeface="Arial"/>
                <a:cs typeface="Arial"/>
              </a:rPr>
              <a:t>Bed:</a:t>
            </a:r>
            <a:r>
              <a:rPr sz="1050" spc="-80" dirty="0">
                <a:solidFill>
                  <a:srgbClr val="001F5F"/>
                </a:solidFill>
                <a:latin typeface="Arial"/>
                <a:cs typeface="Arial"/>
              </a:rPr>
              <a:t> </a:t>
            </a:r>
            <a:r>
              <a:rPr sz="1050" spc="-20" dirty="0">
                <a:solidFill>
                  <a:srgbClr val="001F5F"/>
                </a:solidFill>
                <a:latin typeface="Arial"/>
                <a:cs typeface="Arial"/>
              </a:rPr>
              <a:t>Restraint,</a:t>
            </a:r>
            <a:r>
              <a:rPr sz="1050" spc="-100" dirty="0">
                <a:solidFill>
                  <a:srgbClr val="001F5F"/>
                </a:solidFill>
                <a:latin typeface="Arial"/>
                <a:cs typeface="Arial"/>
              </a:rPr>
              <a:t> </a:t>
            </a:r>
            <a:r>
              <a:rPr sz="1050" spc="-60" dirty="0">
                <a:solidFill>
                  <a:srgbClr val="001F5F"/>
                </a:solidFill>
                <a:latin typeface="Arial"/>
                <a:cs typeface="Arial"/>
              </a:rPr>
              <a:t>Risk</a:t>
            </a:r>
            <a:r>
              <a:rPr sz="1050" spc="-75" dirty="0">
                <a:solidFill>
                  <a:srgbClr val="001F5F"/>
                </a:solidFill>
                <a:latin typeface="Arial"/>
                <a:cs typeface="Arial"/>
              </a:rPr>
              <a:t> </a:t>
            </a:r>
            <a:r>
              <a:rPr sz="1050" spc="-30" dirty="0">
                <a:solidFill>
                  <a:srgbClr val="001F5F"/>
                </a:solidFill>
                <a:latin typeface="Arial"/>
                <a:cs typeface="Arial"/>
              </a:rPr>
              <a:t>and</a:t>
            </a:r>
            <a:r>
              <a:rPr sz="1050" spc="-90" dirty="0">
                <a:solidFill>
                  <a:srgbClr val="001F5F"/>
                </a:solidFill>
                <a:latin typeface="Arial"/>
                <a:cs typeface="Arial"/>
              </a:rPr>
              <a:t> </a:t>
            </a:r>
            <a:r>
              <a:rPr sz="1050" spc="-30" dirty="0">
                <a:solidFill>
                  <a:srgbClr val="001F5F"/>
                </a:solidFill>
                <a:latin typeface="Arial"/>
                <a:cs typeface="Arial"/>
              </a:rPr>
              <a:t>Safety  </a:t>
            </a:r>
            <a:r>
              <a:rPr sz="1050" spc="-45" dirty="0">
                <a:solidFill>
                  <a:srgbClr val="001F5F"/>
                </a:solidFill>
                <a:latin typeface="Arial"/>
                <a:cs typeface="Arial"/>
              </a:rPr>
              <a:t>Hughes, </a:t>
            </a:r>
            <a:r>
              <a:rPr sz="1050" spc="-120" dirty="0">
                <a:solidFill>
                  <a:srgbClr val="001F5F"/>
                </a:solidFill>
                <a:latin typeface="Arial"/>
                <a:cs typeface="Arial"/>
              </a:rPr>
              <a:t>R</a:t>
            </a:r>
            <a:r>
              <a:rPr sz="1050" spc="-125" dirty="0">
                <a:solidFill>
                  <a:srgbClr val="001F5F"/>
                </a:solidFill>
                <a:latin typeface="Arial"/>
                <a:cs typeface="Arial"/>
              </a:rPr>
              <a:t> </a:t>
            </a:r>
            <a:r>
              <a:rPr sz="1050" spc="-15" dirty="0">
                <a:solidFill>
                  <a:srgbClr val="001F5F"/>
                </a:solidFill>
                <a:latin typeface="Arial"/>
                <a:cs typeface="Arial"/>
              </a:rPr>
              <a:t>(2008)</a:t>
            </a:r>
            <a:endParaRPr sz="1050" dirty="0">
              <a:latin typeface="Arial"/>
              <a:cs typeface="Arial"/>
            </a:endParaRPr>
          </a:p>
        </p:txBody>
      </p:sp>
      <p:sp>
        <p:nvSpPr>
          <p:cNvPr id="8" name="object 8"/>
          <p:cNvSpPr/>
          <p:nvPr/>
        </p:nvSpPr>
        <p:spPr>
          <a:xfrm>
            <a:off x="4239004" y="4407408"/>
            <a:ext cx="4952999" cy="2590734"/>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293208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3965447" y="3617976"/>
            <a:ext cx="547115" cy="789432"/>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5791200" y="4952999"/>
            <a:ext cx="3352799" cy="1904997"/>
          </a:xfrm>
          <a:prstGeom prst="rect">
            <a:avLst/>
          </a:prstGeom>
          <a:blipFill>
            <a:blip r:embed="rId3" cstate="print"/>
            <a:stretch>
              <a:fillRect/>
            </a:stretch>
          </a:blipFill>
        </p:spPr>
        <p:txBody>
          <a:bodyPr wrap="square" lIns="0" tIns="0" rIns="0" bIns="0" rtlCol="0"/>
          <a:lstStyle/>
          <a:p>
            <a:endParaRPr/>
          </a:p>
        </p:txBody>
      </p:sp>
      <p:sp>
        <p:nvSpPr>
          <p:cNvPr id="10" name="TextBox 9"/>
          <p:cNvSpPr txBox="1"/>
          <p:nvPr/>
        </p:nvSpPr>
        <p:spPr>
          <a:xfrm>
            <a:off x="4512562" y="3617976"/>
            <a:ext cx="4021838" cy="369332"/>
          </a:xfrm>
          <a:prstGeom prst="rect">
            <a:avLst/>
          </a:prstGeom>
          <a:noFill/>
        </p:spPr>
        <p:txBody>
          <a:bodyPr wrap="square" rtlCol="0">
            <a:spAutoFit/>
          </a:bodyPr>
          <a:lstStyle/>
          <a:p>
            <a:endParaRPr lang="en-US" dirty="0"/>
          </a:p>
        </p:txBody>
      </p:sp>
      <p:sp>
        <p:nvSpPr>
          <p:cNvPr id="3" name="Rectangle 2"/>
          <p:cNvSpPr/>
          <p:nvPr/>
        </p:nvSpPr>
        <p:spPr>
          <a:xfrm>
            <a:off x="397762" y="970785"/>
            <a:ext cx="8229599" cy="830997"/>
          </a:xfrm>
          <a:prstGeom prst="rect">
            <a:avLst/>
          </a:prstGeom>
        </p:spPr>
        <p:txBody>
          <a:bodyPr wrap="square">
            <a:spAutoFit/>
          </a:bodyPr>
          <a:lstStyle/>
          <a:p>
            <a:r>
              <a:rPr lang="en-US" sz="2400" b="1" dirty="0">
                <a:solidFill>
                  <a:srgbClr val="002060"/>
                </a:solidFill>
                <a:latin typeface="Arial" panose="020B0604020202020204" pitchFamily="34" charset="0"/>
                <a:cs typeface="Arial" panose="020B0604020202020204" pitchFamily="34" charset="0"/>
              </a:rPr>
              <a:t>The Effect of bedrails on falls and injury: a systematic review of clinical studies. Healey et al. (2008).</a:t>
            </a:r>
          </a:p>
        </p:txBody>
      </p:sp>
      <p:sp>
        <p:nvSpPr>
          <p:cNvPr id="5" name="TextBox 4"/>
          <p:cNvSpPr txBox="1"/>
          <p:nvPr/>
        </p:nvSpPr>
        <p:spPr>
          <a:xfrm>
            <a:off x="457200" y="1925205"/>
            <a:ext cx="8229599" cy="2954655"/>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rgbClr val="002060"/>
                </a:solidFill>
                <a:latin typeface="Arial" panose="020B0604020202020204" pitchFamily="34" charset="0"/>
                <a:cs typeface="Arial" panose="020B0604020202020204" pitchFamily="34" charset="0"/>
              </a:rPr>
              <a:t>A total of 24 papers met the criteria for a systematic review.</a:t>
            </a:r>
          </a:p>
          <a:p>
            <a:pPr marL="285750" indent="-285750">
              <a:buFont typeface="Arial" panose="020B0604020202020204" pitchFamily="34" charset="0"/>
              <a:buChar char="•"/>
            </a:pPr>
            <a:r>
              <a:rPr lang="en-US" sz="2800" dirty="0">
                <a:solidFill>
                  <a:srgbClr val="002060"/>
                </a:solidFill>
                <a:latin typeface="Arial" panose="020B0604020202020204" pitchFamily="34" charset="0"/>
                <a:cs typeface="Arial" panose="020B0604020202020204" pitchFamily="34" charset="0"/>
              </a:rPr>
              <a:t>Populations included hospitals and Long-term care facilities. </a:t>
            </a:r>
            <a:r>
              <a:rPr lang="en-US" sz="2800" u="sng" dirty="0">
                <a:solidFill>
                  <a:srgbClr val="002060"/>
                </a:solidFill>
                <a:latin typeface="Arial" panose="020B0604020202020204" pitchFamily="34" charset="0"/>
                <a:cs typeface="Arial" panose="020B0604020202020204" pitchFamily="34" charset="0"/>
              </a:rPr>
              <a:t>No community based studies</a:t>
            </a:r>
            <a:r>
              <a:rPr lang="en-US" sz="2800" u="sng" dirty="0" smtClean="0">
                <a:solidFill>
                  <a:srgbClr val="002060"/>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sz="2800" dirty="0">
                <a:solidFill>
                  <a:srgbClr val="002060"/>
                </a:solidFill>
                <a:latin typeface="Arial" panose="020B0604020202020204" pitchFamily="34" charset="0"/>
                <a:cs typeface="Arial" panose="020B0604020202020204" pitchFamily="34" charset="0"/>
              </a:rPr>
              <a:t>They suggested that 12 studies reported direct injuries from the use of bed rails</a:t>
            </a:r>
            <a:r>
              <a:rPr lang="en-US" sz="2800" dirty="0" smtClean="0">
                <a:solidFill>
                  <a:srgbClr val="002060"/>
                </a:solidFill>
                <a:latin typeface="Arial" panose="020B0604020202020204" pitchFamily="34" charset="0"/>
                <a:cs typeface="Arial" panose="020B0604020202020204" pitchFamily="34" charset="0"/>
              </a:rPr>
              <a:t>.</a:t>
            </a:r>
            <a:endParaRPr lang="en-US" sz="2800" u="sng" dirty="0">
              <a:solidFill>
                <a:srgbClr val="002060"/>
              </a:solidFill>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
        <p:nvSpPr>
          <p:cNvPr id="7" name="object 2"/>
          <p:cNvSpPr txBox="1">
            <a:spLocks noGrp="1"/>
          </p:cNvSpPr>
          <p:nvPr>
            <p:ph type="title"/>
          </p:nvPr>
        </p:nvSpPr>
        <p:spPr>
          <a:xfrm>
            <a:off x="3210177" y="228600"/>
            <a:ext cx="2604770" cy="697230"/>
          </a:xfrm>
          <a:prstGeom prst="rect">
            <a:avLst/>
          </a:prstGeom>
        </p:spPr>
        <p:txBody>
          <a:bodyPr vert="horz" wrap="square" lIns="0" tIns="13335" rIns="0" bIns="0" rtlCol="0">
            <a:spAutoFit/>
          </a:bodyPr>
          <a:lstStyle/>
          <a:p>
            <a:pPr marL="12700">
              <a:lnSpc>
                <a:spcPct val="100000"/>
              </a:lnSpc>
              <a:spcBef>
                <a:spcPts val="105"/>
              </a:spcBef>
            </a:pPr>
            <a:r>
              <a:rPr sz="4400" spc="-610" dirty="0"/>
              <a:t>RE</a:t>
            </a:r>
            <a:r>
              <a:rPr sz="4400" spc="-575" dirty="0"/>
              <a:t>S</a:t>
            </a:r>
            <a:r>
              <a:rPr sz="4400" spc="-580" dirty="0"/>
              <a:t>EARC</a:t>
            </a:r>
            <a:r>
              <a:rPr sz="4400" spc="-300" dirty="0"/>
              <a:t>H</a:t>
            </a:r>
            <a:endParaRPr sz="4400" dirty="0"/>
          </a:p>
        </p:txBody>
      </p:sp>
    </p:spTree>
    <p:extLst>
      <p:ext uri="{BB962C8B-B14F-4D97-AF65-F5344CB8AC3E}">
        <p14:creationId xmlns:p14="http://schemas.microsoft.com/office/powerpoint/2010/main" val="9408667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25830"/>
            <a:ext cx="8153400" cy="984885"/>
          </a:xfrm>
        </p:spPr>
        <p:txBody>
          <a:bodyPr/>
          <a:lstStyle/>
          <a:p>
            <a:pPr marL="0" marR="0" lvl="0" indent="0" defTabSz="914400" rtl="0" eaLnBrk="1" fontAlgn="auto" latinLnBrk="0" hangingPunct="1">
              <a:lnSpc>
                <a:spcPct val="100000"/>
              </a:lnSpc>
              <a:spcBef>
                <a:spcPts val="0"/>
              </a:spcBef>
              <a:spcAft>
                <a:spcPts val="0"/>
              </a:spcAft>
              <a:tabLst/>
              <a:defRPr/>
            </a:pPr>
            <a:r>
              <a:rPr lang="en-US" sz="2400" kern="1200" dirty="0">
                <a:solidFill>
                  <a:srgbClr val="002060"/>
                </a:solidFill>
                <a:latin typeface="Arial" panose="020B0604020202020204" pitchFamily="34" charset="0"/>
                <a:ea typeface="+mn-ea"/>
                <a:cs typeface="Arial" panose="020B0604020202020204" pitchFamily="34" charset="0"/>
              </a:rPr>
              <a:t/>
            </a:r>
            <a:br>
              <a:rPr lang="en-US" sz="2400" kern="1200" dirty="0">
                <a:solidFill>
                  <a:srgbClr val="002060"/>
                </a:solidFill>
                <a:latin typeface="Arial" panose="020B0604020202020204" pitchFamily="34" charset="0"/>
                <a:ea typeface="+mn-ea"/>
                <a:cs typeface="Arial" panose="020B0604020202020204" pitchFamily="34" charset="0"/>
              </a:rPr>
            </a:br>
            <a:endParaRPr lang="en-US" dirty="0"/>
          </a:p>
        </p:txBody>
      </p:sp>
      <p:sp>
        <p:nvSpPr>
          <p:cNvPr id="3" name="Text Placeholder 2"/>
          <p:cNvSpPr>
            <a:spLocks noGrp="1"/>
          </p:cNvSpPr>
          <p:nvPr>
            <p:ph type="body" idx="1"/>
          </p:nvPr>
        </p:nvSpPr>
        <p:spPr>
          <a:xfrm>
            <a:off x="533400" y="925830"/>
            <a:ext cx="8229600" cy="3739485"/>
          </a:xfrm>
        </p:spPr>
        <p:txBody>
          <a:bodyPr/>
          <a:lstStyle/>
          <a:p>
            <a:r>
              <a:rPr lang="en-US" dirty="0" smtClean="0">
                <a:latin typeface="Arial" panose="020B0604020202020204" pitchFamily="34" charset="0"/>
                <a:cs typeface="Arial" panose="020B0604020202020204" pitchFamily="34" charset="0"/>
              </a:rPr>
              <a:t>The highest level of evidence gained from 5 prospective before-and-after studies of bedrail reduction: </a:t>
            </a:r>
          </a:p>
          <a:p>
            <a:pPr marL="742950" lvl="1" indent="-285750">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400" dirty="0" smtClean="0">
                <a:solidFill>
                  <a:srgbClr val="002060"/>
                </a:solidFill>
                <a:latin typeface="Arial" panose="020B0604020202020204" pitchFamily="34" charset="0"/>
                <a:cs typeface="Arial" panose="020B0604020202020204" pitchFamily="34" charset="0"/>
              </a:rPr>
              <a:t>Interventions were focused on reducing the use of bedrails as much as possible.</a:t>
            </a:r>
          </a:p>
          <a:p>
            <a:pPr marL="742950" lvl="1" indent="-285750">
              <a:buFont typeface="Arial" panose="020B0604020202020204" pitchFamily="34" charset="0"/>
              <a:buChar char="•"/>
            </a:pPr>
            <a:r>
              <a:rPr lang="en-US" sz="2400" dirty="0" smtClean="0">
                <a:solidFill>
                  <a:srgbClr val="002060"/>
                </a:solidFill>
                <a:latin typeface="Arial" panose="020B0604020202020204" pitchFamily="34" charset="0"/>
                <a:cs typeface="Arial" panose="020B0604020202020204" pitchFamily="34" charset="0"/>
              </a:rPr>
              <a:t>The populations included nursing homes, rehabilitation units for older adults, and a dementia care unit.</a:t>
            </a:r>
          </a:p>
          <a:p>
            <a:pPr marL="742950" lvl="1" indent="-285750">
              <a:buFont typeface="Arial" panose="020B0604020202020204" pitchFamily="34" charset="0"/>
              <a:buChar char="•"/>
            </a:pPr>
            <a:r>
              <a:rPr lang="en-US" sz="2400" dirty="0" smtClean="0">
                <a:solidFill>
                  <a:srgbClr val="002060"/>
                </a:solidFill>
                <a:latin typeface="Arial" panose="020B0604020202020204" pitchFamily="34" charset="0"/>
                <a:cs typeface="Arial" panose="020B0604020202020204" pitchFamily="34" charset="0"/>
              </a:rPr>
              <a:t>Rates of falls in clients were then measured before and after the intervention (6 months to 2 years pre/post).  </a:t>
            </a:r>
            <a:endParaRPr lang="en-US" sz="2400" dirty="0">
              <a:solidFill>
                <a:srgbClr val="002060"/>
              </a:solidFill>
              <a:latin typeface="Arial" panose="020B0604020202020204" pitchFamily="34" charset="0"/>
              <a:cs typeface="Arial" panose="020B0604020202020204" pitchFamily="34" charset="0"/>
            </a:endParaRPr>
          </a:p>
        </p:txBody>
      </p:sp>
      <p:sp>
        <p:nvSpPr>
          <p:cNvPr id="4" name="object 8"/>
          <p:cNvSpPr/>
          <p:nvPr/>
        </p:nvSpPr>
        <p:spPr>
          <a:xfrm>
            <a:off x="6172201" y="5354599"/>
            <a:ext cx="2971799" cy="1523996"/>
          </a:xfrm>
          <a:prstGeom prst="rect">
            <a:avLst/>
          </a:prstGeom>
          <a:blipFill>
            <a:blip r:embed="rId2" cstate="print"/>
            <a:stretch>
              <a:fillRect/>
            </a:stretch>
          </a:blipFill>
        </p:spPr>
        <p:txBody>
          <a:bodyPr wrap="square" lIns="0" tIns="0" rIns="0" bIns="0" rtlCol="0"/>
          <a:lstStyle/>
          <a:p>
            <a:endParaRPr/>
          </a:p>
        </p:txBody>
      </p:sp>
      <p:sp>
        <p:nvSpPr>
          <p:cNvPr id="5" name="object 2"/>
          <p:cNvSpPr txBox="1">
            <a:spLocks/>
          </p:cNvSpPr>
          <p:nvPr/>
        </p:nvSpPr>
        <p:spPr>
          <a:xfrm>
            <a:off x="3210177" y="228600"/>
            <a:ext cx="2604770" cy="697230"/>
          </a:xfrm>
          <a:prstGeom prst="rect">
            <a:avLst/>
          </a:prstGeom>
        </p:spPr>
        <p:txBody>
          <a:bodyPr vert="horz" wrap="square" lIns="0" tIns="13335" rIns="0" bIns="0" rtlCol="0">
            <a:spAutoFit/>
          </a:bodyPr>
          <a:lstStyle>
            <a:lvl1pPr>
              <a:defRPr sz="4000" b="1" i="0">
                <a:solidFill>
                  <a:srgbClr val="001F5F"/>
                </a:solidFill>
                <a:latin typeface="Arial"/>
                <a:ea typeface="+mj-ea"/>
                <a:cs typeface="Arial"/>
              </a:defRPr>
            </a:lvl1pPr>
          </a:lstStyle>
          <a:p>
            <a:pPr marL="12700">
              <a:spcBef>
                <a:spcPts val="105"/>
              </a:spcBef>
            </a:pPr>
            <a:r>
              <a:rPr lang="en-US" sz="4400" kern="0" spc="-610" dirty="0"/>
              <a:t>RE</a:t>
            </a:r>
            <a:r>
              <a:rPr lang="en-US" sz="4400" kern="0" spc="-575" dirty="0"/>
              <a:t>S</a:t>
            </a:r>
            <a:r>
              <a:rPr lang="en-US" sz="4400" kern="0" spc="-580" dirty="0"/>
              <a:t>EARC</a:t>
            </a:r>
            <a:r>
              <a:rPr lang="en-US" sz="4400" kern="0" spc="-300" dirty="0"/>
              <a:t>H</a:t>
            </a:r>
            <a:endParaRPr lang="en-US" sz="4400" kern="0" dirty="0"/>
          </a:p>
        </p:txBody>
      </p:sp>
    </p:spTree>
    <p:extLst>
      <p:ext uri="{BB962C8B-B14F-4D97-AF65-F5344CB8AC3E}">
        <p14:creationId xmlns:p14="http://schemas.microsoft.com/office/powerpoint/2010/main" val="24729444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25830"/>
            <a:ext cx="8153400" cy="984885"/>
          </a:xfrm>
        </p:spPr>
        <p:txBody>
          <a:bodyPr/>
          <a:lstStyle/>
          <a:p>
            <a:pPr marL="0" marR="0" lvl="0" indent="0" defTabSz="914400" rtl="0" eaLnBrk="1" fontAlgn="auto" latinLnBrk="0" hangingPunct="1">
              <a:lnSpc>
                <a:spcPct val="100000"/>
              </a:lnSpc>
              <a:spcBef>
                <a:spcPts val="0"/>
              </a:spcBef>
              <a:spcAft>
                <a:spcPts val="0"/>
              </a:spcAft>
              <a:tabLst/>
              <a:defRPr/>
            </a:pPr>
            <a:r>
              <a:rPr lang="en-US" sz="2400" kern="1200" dirty="0">
                <a:solidFill>
                  <a:srgbClr val="002060"/>
                </a:solidFill>
                <a:latin typeface="Arial" panose="020B0604020202020204" pitchFamily="34" charset="0"/>
                <a:ea typeface="+mn-ea"/>
                <a:cs typeface="Arial" panose="020B0604020202020204" pitchFamily="34" charset="0"/>
              </a:rPr>
              <a:t/>
            </a:r>
            <a:br>
              <a:rPr lang="en-US" sz="2400" kern="1200" dirty="0">
                <a:solidFill>
                  <a:srgbClr val="002060"/>
                </a:solidFill>
                <a:latin typeface="Arial" panose="020B0604020202020204" pitchFamily="34" charset="0"/>
                <a:ea typeface="+mn-ea"/>
                <a:cs typeface="Arial" panose="020B0604020202020204" pitchFamily="34" charset="0"/>
              </a:rPr>
            </a:br>
            <a:endParaRPr lang="en-US" dirty="0"/>
          </a:p>
        </p:txBody>
      </p:sp>
      <p:sp>
        <p:nvSpPr>
          <p:cNvPr id="3" name="Text Placeholder 2"/>
          <p:cNvSpPr>
            <a:spLocks noGrp="1"/>
          </p:cNvSpPr>
          <p:nvPr>
            <p:ph type="body" idx="1"/>
          </p:nvPr>
        </p:nvSpPr>
        <p:spPr>
          <a:xfrm>
            <a:off x="457200" y="925830"/>
            <a:ext cx="8382000" cy="4524315"/>
          </a:xfrm>
        </p:spPr>
        <p:txBody>
          <a:bodyPr/>
          <a:lstStyle/>
          <a:p>
            <a:r>
              <a:rPr lang="en-US" dirty="0" smtClean="0">
                <a:latin typeface="Arial" panose="020B0604020202020204" pitchFamily="34" charset="0"/>
                <a:cs typeface="Arial" panose="020B0604020202020204" pitchFamily="34" charset="0"/>
              </a:rPr>
              <a:t>Findings: </a:t>
            </a:r>
          </a:p>
          <a:p>
            <a:pPr marL="457200" indent="-4572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One study found a </a:t>
            </a:r>
            <a:r>
              <a:rPr lang="en-US" sz="2400" u="sng" dirty="0" smtClean="0">
                <a:latin typeface="Arial" panose="020B0604020202020204" pitchFamily="34" charset="0"/>
                <a:cs typeface="Arial" panose="020B0604020202020204" pitchFamily="34" charset="0"/>
              </a:rPr>
              <a:t>non-significant reduction </a:t>
            </a:r>
            <a:r>
              <a:rPr lang="en-US" sz="2400" dirty="0" smtClean="0">
                <a:latin typeface="Arial" panose="020B0604020202020204" pitchFamily="34" charset="0"/>
                <a:cs typeface="Arial" panose="020B0604020202020204" pitchFamily="34" charset="0"/>
              </a:rPr>
              <a:t>in falls. (dementia, rehab, and hospice units).</a:t>
            </a:r>
          </a:p>
          <a:p>
            <a:pPr marL="457200" indent="-4572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One study found a </a:t>
            </a:r>
            <a:r>
              <a:rPr lang="en-US" sz="2400" u="sng" dirty="0" smtClean="0">
                <a:latin typeface="Arial" panose="020B0604020202020204" pitchFamily="34" charset="0"/>
                <a:cs typeface="Arial" panose="020B0604020202020204" pitchFamily="34" charset="0"/>
              </a:rPr>
              <a:t>significant reduction </a:t>
            </a:r>
            <a:r>
              <a:rPr lang="en-US" sz="2400" dirty="0" smtClean="0">
                <a:latin typeface="Arial" panose="020B0604020202020204" pitchFamily="34" charset="0"/>
                <a:cs typeface="Arial" panose="020B0604020202020204" pitchFamily="34" charset="0"/>
              </a:rPr>
              <a:t>in serious injury requiring neurological observation (rehab unit)</a:t>
            </a:r>
          </a:p>
          <a:p>
            <a:pPr marL="457200" indent="-4572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Two studies found </a:t>
            </a:r>
            <a:r>
              <a:rPr lang="en-US" sz="2400" u="sng" dirty="0" smtClean="0">
                <a:latin typeface="Arial" panose="020B0604020202020204" pitchFamily="34" charset="0"/>
                <a:cs typeface="Arial" panose="020B0604020202020204" pitchFamily="34" charset="0"/>
              </a:rPr>
              <a:t>significant increase </a:t>
            </a:r>
            <a:r>
              <a:rPr lang="en-US" sz="2400" dirty="0" smtClean="0">
                <a:latin typeface="Arial" panose="020B0604020202020204" pitchFamily="34" charset="0"/>
                <a:cs typeface="Arial" panose="020B0604020202020204" pitchFamily="34" charset="0"/>
              </a:rPr>
              <a:t>in falls and one described an significant increase in multiple falls. (nursing home, rehab unit)</a:t>
            </a:r>
          </a:p>
          <a:p>
            <a:pPr marL="457200" indent="-4572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Subsets of visually impaired patients, and those with a history of stroke experienced </a:t>
            </a:r>
            <a:r>
              <a:rPr lang="en-US" sz="2400" u="sng" dirty="0" smtClean="0">
                <a:latin typeface="Arial" panose="020B0604020202020204" pitchFamily="34" charset="0"/>
                <a:cs typeface="Arial" panose="020B0604020202020204" pitchFamily="34" charset="0"/>
              </a:rPr>
              <a:t>significantly increased</a:t>
            </a:r>
            <a:r>
              <a:rPr lang="en-US" sz="2400" dirty="0" smtClean="0">
                <a:latin typeface="Arial" panose="020B0604020202020204" pitchFamily="34" charset="0"/>
                <a:cs typeface="Arial" panose="020B0604020202020204" pitchFamily="34" charset="0"/>
              </a:rPr>
              <a:t> rates of falls. (rehab unit)</a:t>
            </a:r>
            <a:endParaRPr lang="en-US" dirty="0" smtClean="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p:txBody>
      </p:sp>
      <p:sp>
        <p:nvSpPr>
          <p:cNvPr id="4" name="object 8"/>
          <p:cNvSpPr/>
          <p:nvPr/>
        </p:nvSpPr>
        <p:spPr>
          <a:xfrm>
            <a:off x="6172201" y="5354599"/>
            <a:ext cx="2971799" cy="1523996"/>
          </a:xfrm>
          <a:prstGeom prst="rect">
            <a:avLst/>
          </a:prstGeom>
          <a:blipFill>
            <a:blip r:embed="rId2" cstate="print"/>
            <a:stretch>
              <a:fillRect/>
            </a:stretch>
          </a:blipFill>
        </p:spPr>
        <p:txBody>
          <a:bodyPr wrap="square" lIns="0" tIns="0" rIns="0" bIns="0" rtlCol="0"/>
          <a:lstStyle/>
          <a:p>
            <a:endParaRPr/>
          </a:p>
        </p:txBody>
      </p:sp>
      <p:sp>
        <p:nvSpPr>
          <p:cNvPr id="5" name="object 2"/>
          <p:cNvSpPr txBox="1">
            <a:spLocks/>
          </p:cNvSpPr>
          <p:nvPr/>
        </p:nvSpPr>
        <p:spPr>
          <a:xfrm>
            <a:off x="3210177" y="228600"/>
            <a:ext cx="2604770" cy="697230"/>
          </a:xfrm>
          <a:prstGeom prst="rect">
            <a:avLst/>
          </a:prstGeom>
        </p:spPr>
        <p:txBody>
          <a:bodyPr vert="horz" wrap="square" lIns="0" tIns="13335" rIns="0" bIns="0" rtlCol="0">
            <a:spAutoFit/>
          </a:bodyPr>
          <a:lstStyle>
            <a:lvl1pPr>
              <a:defRPr sz="4000" b="1" i="0">
                <a:solidFill>
                  <a:srgbClr val="001F5F"/>
                </a:solidFill>
                <a:latin typeface="Arial"/>
                <a:ea typeface="+mj-ea"/>
                <a:cs typeface="Arial"/>
              </a:defRPr>
            </a:lvl1pPr>
          </a:lstStyle>
          <a:p>
            <a:pPr marL="12700">
              <a:spcBef>
                <a:spcPts val="105"/>
              </a:spcBef>
            </a:pPr>
            <a:r>
              <a:rPr lang="en-US" sz="4400" kern="0" spc="-610" dirty="0"/>
              <a:t>RE</a:t>
            </a:r>
            <a:r>
              <a:rPr lang="en-US" sz="4400" kern="0" spc="-575" dirty="0"/>
              <a:t>S</a:t>
            </a:r>
            <a:r>
              <a:rPr lang="en-US" sz="4400" kern="0" spc="-580" dirty="0"/>
              <a:t>EARC</a:t>
            </a:r>
            <a:r>
              <a:rPr lang="en-US" sz="4400" kern="0" spc="-300" dirty="0"/>
              <a:t>H</a:t>
            </a:r>
            <a:endParaRPr lang="en-US" sz="4400" kern="0" dirty="0"/>
          </a:p>
        </p:txBody>
      </p:sp>
    </p:spTree>
    <p:extLst>
      <p:ext uri="{BB962C8B-B14F-4D97-AF65-F5344CB8AC3E}">
        <p14:creationId xmlns:p14="http://schemas.microsoft.com/office/powerpoint/2010/main" val="28034721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3400" y="1295400"/>
            <a:ext cx="8229600" cy="3939540"/>
          </a:xfrm>
        </p:spPr>
        <p:txBody>
          <a:bodyPr/>
          <a:lstStyle/>
          <a:p>
            <a:r>
              <a:rPr lang="en-US" sz="3200" b="1" dirty="0">
                <a:latin typeface="Arial" panose="020B0604020202020204" pitchFamily="34" charset="0"/>
                <a:cs typeface="Arial" panose="020B0604020202020204" pitchFamily="34" charset="0"/>
              </a:rPr>
              <a:t>Conclusion </a:t>
            </a:r>
          </a:p>
          <a:p>
            <a:r>
              <a:rPr lang="en-US" sz="3200" dirty="0">
                <a:solidFill>
                  <a:srgbClr val="002060"/>
                </a:solidFill>
                <a:latin typeface="Arial" panose="020B0604020202020204" pitchFamily="34" charset="0"/>
                <a:cs typeface="Arial" panose="020B0604020202020204" pitchFamily="34" charset="0"/>
              </a:rPr>
              <a:t>“Whilst the evidence is limited in the quality and quantity of published evidence it does not however support the position that bed rail use should be routinely eliminated completely due to its intrinsic link to causality and risk of falls or restrictive practices.”</a:t>
            </a:r>
          </a:p>
          <a:p>
            <a:endParaRPr lang="en-US" sz="3200" b="1" dirty="0">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52400"/>
            <a:ext cx="3225800" cy="1176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90344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25830"/>
            <a:ext cx="8153400" cy="984885"/>
          </a:xfrm>
        </p:spPr>
        <p:txBody>
          <a:bodyPr/>
          <a:lstStyle/>
          <a:p>
            <a:pPr marL="0" marR="0" lvl="0" indent="0" defTabSz="914400" rtl="0" eaLnBrk="1" fontAlgn="auto" latinLnBrk="0" hangingPunct="1">
              <a:lnSpc>
                <a:spcPct val="100000"/>
              </a:lnSpc>
              <a:spcBef>
                <a:spcPts val="0"/>
              </a:spcBef>
              <a:spcAft>
                <a:spcPts val="0"/>
              </a:spcAft>
              <a:tabLst/>
              <a:defRPr/>
            </a:pPr>
            <a:r>
              <a:rPr lang="en-US" sz="2400" kern="1200" dirty="0">
                <a:solidFill>
                  <a:srgbClr val="002060"/>
                </a:solidFill>
                <a:latin typeface="Arial" panose="020B0604020202020204" pitchFamily="34" charset="0"/>
                <a:ea typeface="+mn-ea"/>
                <a:cs typeface="Arial" panose="020B0604020202020204" pitchFamily="34" charset="0"/>
              </a:rPr>
              <a:t/>
            </a:r>
            <a:br>
              <a:rPr lang="en-US" sz="2400" kern="1200" dirty="0">
                <a:solidFill>
                  <a:srgbClr val="002060"/>
                </a:solidFill>
                <a:latin typeface="Arial" panose="020B0604020202020204" pitchFamily="34" charset="0"/>
                <a:ea typeface="+mn-ea"/>
                <a:cs typeface="Arial" panose="020B0604020202020204" pitchFamily="34" charset="0"/>
              </a:rPr>
            </a:br>
            <a:endParaRPr lang="en-US" dirty="0"/>
          </a:p>
        </p:txBody>
      </p:sp>
      <p:sp>
        <p:nvSpPr>
          <p:cNvPr id="3" name="Text Placeholder 2"/>
          <p:cNvSpPr>
            <a:spLocks noGrp="1"/>
          </p:cNvSpPr>
          <p:nvPr>
            <p:ph type="body" idx="1"/>
          </p:nvPr>
        </p:nvSpPr>
        <p:spPr>
          <a:xfrm>
            <a:off x="533400" y="925830"/>
            <a:ext cx="8229600" cy="4739759"/>
          </a:xfrm>
        </p:spPr>
        <p:txBody>
          <a:bodyPr/>
          <a:lstStyle/>
          <a:p>
            <a:r>
              <a:rPr lang="en-US" sz="2800" dirty="0" smtClean="0">
                <a:solidFill>
                  <a:srgbClr val="002060"/>
                </a:solidFill>
                <a:latin typeface="Arial" panose="020B0604020202020204" pitchFamily="34" charset="0"/>
                <a:cs typeface="Arial" panose="020B0604020202020204" pitchFamily="34" charset="0"/>
              </a:rPr>
              <a:t>Limitations: </a:t>
            </a:r>
          </a:p>
          <a:p>
            <a:pPr marL="342900" indent="-342900">
              <a:buFont typeface="Arial" panose="020B0604020202020204" pitchFamily="34" charset="0"/>
              <a:buChar char="•"/>
            </a:pPr>
            <a:r>
              <a:rPr lang="en-US" sz="2800" dirty="0" smtClean="0">
                <a:solidFill>
                  <a:srgbClr val="002060"/>
                </a:solidFill>
                <a:latin typeface="Arial" panose="020B0604020202020204" pitchFamily="34" charset="0"/>
                <a:cs typeface="Arial" panose="020B0604020202020204" pitchFamily="34" charset="0"/>
              </a:rPr>
              <a:t>The deterioration of health over the course of the studies could confound the findings</a:t>
            </a:r>
          </a:p>
          <a:p>
            <a:pPr marL="342900" indent="-342900">
              <a:buFont typeface="Arial" panose="020B0604020202020204" pitchFamily="34" charset="0"/>
              <a:buChar char="•"/>
            </a:pPr>
            <a:r>
              <a:rPr lang="en-US" sz="2800" dirty="0" smtClean="0">
                <a:solidFill>
                  <a:srgbClr val="002060"/>
                </a:solidFill>
                <a:latin typeface="Arial" panose="020B0604020202020204" pitchFamily="34" charset="0"/>
                <a:cs typeface="Arial" panose="020B0604020202020204" pitchFamily="34" charset="0"/>
              </a:rPr>
              <a:t>Concurrent changes in staffing, treatment, and client characteristics could confound the findings</a:t>
            </a:r>
          </a:p>
          <a:p>
            <a:pPr marL="342900" indent="-342900">
              <a:buFont typeface="Arial" panose="020B0604020202020204" pitchFamily="34" charset="0"/>
              <a:buChar char="•"/>
            </a:pPr>
            <a:r>
              <a:rPr lang="en-US" sz="2800" dirty="0" smtClean="0">
                <a:solidFill>
                  <a:srgbClr val="002060"/>
                </a:solidFill>
                <a:latin typeface="Arial" panose="020B0604020202020204" pitchFamily="34" charset="0"/>
                <a:cs typeface="Arial" panose="020B0604020202020204" pitchFamily="34" charset="0"/>
              </a:rPr>
              <a:t>Bed rail reduction studies also included the concurrent implementation of additional interventions (i.e. crash mats, movement alarms, hip protectors) are unlikely to account for increased falls but may increase the reporting of falls. </a:t>
            </a:r>
            <a:endParaRPr lang="en-US" sz="2800" dirty="0">
              <a:solidFill>
                <a:srgbClr val="002060"/>
              </a:solidFill>
              <a:latin typeface="Arial" panose="020B0604020202020204" pitchFamily="34" charset="0"/>
              <a:cs typeface="Arial" panose="020B0604020202020204" pitchFamily="34" charset="0"/>
            </a:endParaRPr>
          </a:p>
        </p:txBody>
      </p:sp>
      <p:sp>
        <p:nvSpPr>
          <p:cNvPr id="4" name="object 8"/>
          <p:cNvSpPr/>
          <p:nvPr/>
        </p:nvSpPr>
        <p:spPr>
          <a:xfrm>
            <a:off x="6172201" y="5354599"/>
            <a:ext cx="2971799" cy="1523996"/>
          </a:xfrm>
          <a:prstGeom prst="rect">
            <a:avLst/>
          </a:prstGeom>
          <a:blipFill>
            <a:blip r:embed="rId2" cstate="print"/>
            <a:stretch>
              <a:fillRect/>
            </a:stretch>
          </a:blipFill>
        </p:spPr>
        <p:txBody>
          <a:bodyPr wrap="square" lIns="0" tIns="0" rIns="0" bIns="0" rtlCol="0"/>
          <a:lstStyle/>
          <a:p>
            <a:endParaRPr/>
          </a:p>
        </p:txBody>
      </p:sp>
      <p:sp>
        <p:nvSpPr>
          <p:cNvPr id="5" name="object 2"/>
          <p:cNvSpPr txBox="1">
            <a:spLocks/>
          </p:cNvSpPr>
          <p:nvPr/>
        </p:nvSpPr>
        <p:spPr>
          <a:xfrm>
            <a:off x="3210177" y="228600"/>
            <a:ext cx="2604770" cy="697230"/>
          </a:xfrm>
          <a:prstGeom prst="rect">
            <a:avLst/>
          </a:prstGeom>
        </p:spPr>
        <p:txBody>
          <a:bodyPr vert="horz" wrap="square" lIns="0" tIns="13335" rIns="0" bIns="0" rtlCol="0">
            <a:spAutoFit/>
          </a:bodyPr>
          <a:lstStyle>
            <a:lvl1pPr>
              <a:defRPr sz="4000" b="1" i="0">
                <a:solidFill>
                  <a:srgbClr val="001F5F"/>
                </a:solidFill>
                <a:latin typeface="Arial"/>
                <a:ea typeface="+mj-ea"/>
                <a:cs typeface="Arial"/>
              </a:defRPr>
            </a:lvl1pPr>
          </a:lstStyle>
          <a:p>
            <a:pPr marL="12700">
              <a:spcBef>
                <a:spcPts val="105"/>
              </a:spcBef>
            </a:pPr>
            <a:r>
              <a:rPr lang="en-US" sz="4400" kern="0" spc="-610" dirty="0"/>
              <a:t>RE</a:t>
            </a:r>
            <a:r>
              <a:rPr lang="en-US" sz="4400" kern="0" spc="-575" dirty="0"/>
              <a:t>S</a:t>
            </a:r>
            <a:r>
              <a:rPr lang="en-US" sz="4400" kern="0" spc="-580" dirty="0"/>
              <a:t>EARC</a:t>
            </a:r>
            <a:r>
              <a:rPr lang="en-US" sz="4400" kern="0" spc="-300" dirty="0"/>
              <a:t>H</a:t>
            </a:r>
            <a:endParaRPr lang="en-US" sz="4400" kern="0" dirty="0"/>
          </a:p>
        </p:txBody>
      </p:sp>
    </p:spTree>
    <p:extLst>
      <p:ext uri="{BB962C8B-B14F-4D97-AF65-F5344CB8AC3E}">
        <p14:creationId xmlns:p14="http://schemas.microsoft.com/office/powerpoint/2010/main" val="28034721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10177" y="228600"/>
            <a:ext cx="2604770" cy="697230"/>
          </a:xfrm>
          <a:prstGeom prst="rect">
            <a:avLst/>
          </a:prstGeom>
        </p:spPr>
        <p:txBody>
          <a:bodyPr vert="horz" wrap="square" lIns="0" tIns="13335" rIns="0" bIns="0" rtlCol="0">
            <a:spAutoFit/>
          </a:bodyPr>
          <a:lstStyle/>
          <a:p>
            <a:pPr marL="12700">
              <a:lnSpc>
                <a:spcPct val="100000"/>
              </a:lnSpc>
              <a:spcBef>
                <a:spcPts val="105"/>
              </a:spcBef>
            </a:pPr>
            <a:r>
              <a:rPr sz="4400" spc="-610" dirty="0"/>
              <a:t>RE</a:t>
            </a:r>
            <a:r>
              <a:rPr sz="4400" spc="-575" dirty="0"/>
              <a:t>S</a:t>
            </a:r>
            <a:r>
              <a:rPr sz="4400" spc="-580" dirty="0"/>
              <a:t>EARC</a:t>
            </a:r>
            <a:r>
              <a:rPr sz="4400" spc="-300" dirty="0"/>
              <a:t>H</a:t>
            </a:r>
            <a:endParaRPr sz="4400" dirty="0"/>
          </a:p>
        </p:txBody>
      </p:sp>
      <p:sp>
        <p:nvSpPr>
          <p:cNvPr id="6" name="object 6"/>
          <p:cNvSpPr/>
          <p:nvPr/>
        </p:nvSpPr>
        <p:spPr>
          <a:xfrm>
            <a:off x="3965447" y="3617976"/>
            <a:ext cx="547115" cy="789432"/>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5791200" y="4952999"/>
            <a:ext cx="3352799" cy="1904997"/>
          </a:xfrm>
          <a:prstGeom prst="rect">
            <a:avLst/>
          </a:prstGeom>
          <a:blipFill>
            <a:blip r:embed="rId3" cstate="print"/>
            <a:stretch>
              <a:fillRect/>
            </a:stretch>
          </a:blipFill>
        </p:spPr>
        <p:txBody>
          <a:bodyPr wrap="square" lIns="0" tIns="0" rIns="0" bIns="0" rtlCol="0"/>
          <a:lstStyle/>
          <a:p>
            <a:endParaRPr/>
          </a:p>
        </p:txBody>
      </p:sp>
      <p:sp>
        <p:nvSpPr>
          <p:cNvPr id="10" name="TextBox 9"/>
          <p:cNvSpPr txBox="1"/>
          <p:nvPr/>
        </p:nvSpPr>
        <p:spPr>
          <a:xfrm>
            <a:off x="4512562" y="3617976"/>
            <a:ext cx="4021838" cy="369332"/>
          </a:xfrm>
          <a:prstGeom prst="rect">
            <a:avLst/>
          </a:prstGeom>
          <a:noFill/>
        </p:spPr>
        <p:txBody>
          <a:bodyPr wrap="square" rtlCol="0">
            <a:spAutoFit/>
          </a:bodyPr>
          <a:lstStyle/>
          <a:p>
            <a:endParaRPr lang="en-US" dirty="0"/>
          </a:p>
        </p:txBody>
      </p:sp>
      <p:sp>
        <p:nvSpPr>
          <p:cNvPr id="4" name="TextBox 3"/>
          <p:cNvSpPr txBox="1"/>
          <p:nvPr/>
        </p:nvSpPr>
        <p:spPr>
          <a:xfrm>
            <a:off x="655266" y="948190"/>
            <a:ext cx="7772399" cy="1384995"/>
          </a:xfrm>
          <a:prstGeom prst="rect">
            <a:avLst/>
          </a:prstGeom>
          <a:noFill/>
        </p:spPr>
        <p:txBody>
          <a:bodyPr wrap="square" rtlCol="0">
            <a:spAutoFit/>
          </a:bodyPr>
          <a:lstStyle/>
          <a:p>
            <a:r>
              <a:rPr lang="en-US" sz="2800" b="1" dirty="0">
                <a:solidFill>
                  <a:srgbClr val="002060"/>
                </a:solidFill>
                <a:latin typeface="Arial" panose="020B0604020202020204" pitchFamily="34" charset="0"/>
                <a:cs typeface="Arial" panose="020B0604020202020204" pitchFamily="34" charset="0"/>
              </a:rPr>
              <a:t>High Frequency of Potential Entrapment Gaps in Beds in an Acute Hospital. </a:t>
            </a:r>
            <a:r>
              <a:rPr lang="en-US" sz="2800" b="1" dirty="0" err="1">
                <a:solidFill>
                  <a:srgbClr val="002060"/>
                </a:solidFill>
                <a:latin typeface="Arial" panose="020B0604020202020204" pitchFamily="34" charset="0"/>
                <a:cs typeface="Arial" panose="020B0604020202020204" pitchFamily="34" charset="0"/>
              </a:rPr>
              <a:t>Haugh</a:t>
            </a:r>
            <a:r>
              <a:rPr lang="en-US" sz="2800" b="1" dirty="0">
                <a:solidFill>
                  <a:srgbClr val="002060"/>
                </a:solidFill>
                <a:latin typeface="Arial" panose="020B0604020202020204" pitchFamily="34" charset="0"/>
                <a:cs typeface="Arial" panose="020B0604020202020204" pitchFamily="34" charset="0"/>
              </a:rPr>
              <a:t>, J. et al.  (2014). </a:t>
            </a:r>
          </a:p>
        </p:txBody>
      </p:sp>
      <p:sp>
        <p:nvSpPr>
          <p:cNvPr id="5" name="Rectangle 4"/>
          <p:cNvSpPr/>
          <p:nvPr/>
        </p:nvSpPr>
        <p:spPr>
          <a:xfrm>
            <a:off x="655267" y="2781685"/>
            <a:ext cx="7772398" cy="1384995"/>
          </a:xfrm>
          <a:prstGeom prst="rect">
            <a:avLst/>
          </a:prstGeom>
        </p:spPr>
        <p:txBody>
          <a:bodyPr wrap="square">
            <a:spAutoFit/>
          </a:bodyPr>
          <a:lstStyle/>
          <a:p>
            <a:r>
              <a:rPr lang="en-US" sz="2800" dirty="0">
                <a:solidFill>
                  <a:srgbClr val="002060"/>
                </a:solidFill>
                <a:latin typeface="Arial" panose="020B0604020202020204" pitchFamily="34" charset="0"/>
                <a:cs typeface="Arial" panose="020B0604020202020204" pitchFamily="34" charset="0"/>
              </a:rPr>
              <a:t>Assessed 60 beds in a large Irish teaching hospital for entrapment risk</a:t>
            </a:r>
          </a:p>
          <a:p>
            <a:pPr marL="457200" indent="-457200">
              <a:buFont typeface="Arial" panose="020B0604020202020204" pitchFamily="34" charset="0"/>
              <a:buChar char="•"/>
            </a:pPr>
            <a:endParaRPr lang="en-US" sz="28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90568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10177" y="228600"/>
            <a:ext cx="2604770" cy="697230"/>
          </a:xfrm>
          <a:prstGeom prst="rect">
            <a:avLst/>
          </a:prstGeom>
        </p:spPr>
        <p:txBody>
          <a:bodyPr vert="horz" wrap="square" lIns="0" tIns="13335" rIns="0" bIns="0" rtlCol="0">
            <a:spAutoFit/>
          </a:bodyPr>
          <a:lstStyle/>
          <a:p>
            <a:pPr marL="12700">
              <a:lnSpc>
                <a:spcPct val="100000"/>
              </a:lnSpc>
              <a:spcBef>
                <a:spcPts val="105"/>
              </a:spcBef>
            </a:pPr>
            <a:r>
              <a:rPr sz="4400" spc="-610" dirty="0"/>
              <a:t>RE</a:t>
            </a:r>
            <a:r>
              <a:rPr sz="4400" spc="-575" dirty="0"/>
              <a:t>S</a:t>
            </a:r>
            <a:r>
              <a:rPr sz="4400" spc="-580" dirty="0"/>
              <a:t>EARC</a:t>
            </a:r>
            <a:r>
              <a:rPr sz="4400" spc="-300" dirty="0"/>
              <a:t>H</a:t>
            </a:r>
            <a:endParaRPr sz="4400" dirty="0"/>
          </a:p>
        </p:txBody>
      </p:sp>
      <p:sp>
        <p:nvSpPr>
          <p:cNvPr id="6" name="object 6"/>
          <p:cNvSpPr/>
          <p:nvPr/>
        </p:nvSpPr>
        <p:spPr>
          <a:xfrm>
            <a:off x="3965447" y="3617976"/>
            <a:ext cx="547115" cy="789432"/>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5791200" y="4952999"/>
            <a:ext cx="3352799" cy="1904997"/>
          </a:xfrm>
          <a:prstGeom prst="rect">
            <a:avLst/>
          </a:prstGeom>
          <a:blipFill>
            <a:blip r:embed="rId3" cstate="print"/>
            <a:stretch>
              <a:fillRect/>
            </a:stretch>
          </a:blipFill>
        </p:spPr>
        <p:txBody>
          <a:bodyPr wrap="square" lIns="0" tIns="0" rIns="0" bIns="0" rtlCol="0"/>
          <a:lstStyle/>
          <a:p>
            <a:endParaRPr/>
          </a:p>
        </p:txBody>
      </p:sp>
      <p:sp>
        <p:nvSpPr>
          <p:cNvPr id="10" name="TextBox 9"/>
          <p:cNvSpPr txBox="1"/>
          <p:nvPr/>
        </p:nvSpPr>
        <p:spPr>
          <a:xfrm>
            <a:off x="4512562" y="3617976"/>
            <a:ext cx="4021838" cy="369332"/>
          </a:xfrm>
          <a:prstGeom prst="rect">
            <a:avLst/>
          </a:prstGeom>
          <a:noFill/>
        </p:spPr>
        <p:txBody>
          <a:bodyPr wrap="square" rtlCol="0">
            <a:spAutoFit/>
          </a:bodyPr>
          <a:lstStyle/>
          <a:p>
            <a:endParaRPr lang="en-US" dirty="0"/>
          </a:p>
        </p:txBody>
      </p:sp>
      <p:sp>
        <p:nvSpPr>
          <p:cNvPr id="3" name="Rectangle 2"/>
          <p:cNvSpPr/>
          <p:nvPr/>
        </p:nvSpPr>
        <p:spPr>
          <a:xfrm>
            <a:off x="626362" y="1143000"/>
            <a:ext cx="7772400" cy="4462760"/>
          </a:xfrm>
          <a:prstGeom prst="rect">
            <a:avLst/>
          </a:prstGeom>
        </p:spPr>
        <p:txBody>
          <a:bodyPr wrap="square">
            <a:spAutoFit/>
          </a:bodyPr>
          <a:lstStyle/>
          <a:p>
            <a:r>
              <a:rPr lang="en-US" sz="2800" b="1" dirty="0">
                <a:solidFill>
                  <a:srgbClr val="002060"/>
                </a:solidFill>
                <a:latin typeface="Arial" panose="020B0604020202020204" pitchFamily="34" charset="0"/>
                <a:cs typeface="Arial" panose="020B0604020202020204" pitchFamily="34" charset="0"/>
              </a:rPr>
              <a:t>Findings:</a:t>
            </a:r>
          </a:p>
          <a:p>
            <a:pPr marL="457200" indent="-457200">
              <a:buFont typeface="Arial" panose="020B0604020202020204" pitchFamily="34" charset="0"/>
              <a:buChar char="•"/>
            </a:pPr>
            <a:r>
              <a:rPr lang="en-US" sz="2800" dirty="0">
                <a:solidFill>
                  <a:srgbClr val="002060"/>
                </a:solidFill>
                <a:latin typeface="Arial" panose="020B0604020202020204" pitchFamily="34" charset="0"/>
                <a:cs typeface="Arial" panose="020B0604020202020204" pitchFamily="34" charset="0"/>
              </a:rPr>
              <a:t>At least one-fifth of bedrails use was inappropriate for all patients and at least one-third was inappropriate for patients with </a:t>
            </a:r>
            <a:r>
              <a:rPr lang="en-US" sz="2800" u="sng" dirty="0">
                <a:solidFill>
                  <a:srgbClr val="002060"/>
                </a:solidFill>
                <a:latin typeface="Arial" panose="020B0604020202020204" pitchFamily="34" charset="0"/>
                <a:cs typeface="Arial" panose="020B0604020202020204" pitchFamily="34" charset="0"/>
              </a:rPr>
              <a:t>abnormal mental status.</a:t>
            </a:r>
          </a:p>
          <a:p>
            <a:pPr marL="457200" indent="-457200">
              <a:buFont typeface="Arial" panose="020B0604020202020204" pitchFamily="34" charset="0"/>
              <a:buChar char="•"/>
            </a:pPr>
            <a:r>
              <a:rPr lang="en-US" sz="2800" dirty="0">
                <a:solidFill>
                  <a:srgbClr val="002060"/>
                </a:solidFill>
                <a:latin typeface="Arial" panose="020B0604020202020204" pitchFamily="34" charset="0"/>
                <a:cs typeface="Arial" panose="020B0604020202020204" pitchFamily="34" charset="0"/>
              </a:rPr>
              <a:t>Reasons given by staff for bedrail use supported the notion that bedrails were being used, unadvisedly, as a restraint for many patients. </a:t>
            </a:r>
          </a:p>
          <a:p>
            <a:pPr marL="457200" indent="-457200">
              <a:buFont typeface="Arial" panose="020B0604020202020204" pitchFamily="34" charset="0"/>
              <a:buChar char="•"/>
            </a:pPr>
            <a:endParaRPr lang="en-US" sz="32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05814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10177" y="228600"/>
            <a:ext cx="2604770" cy="697230"/>
          </a:xfrm>
          <a:prstGeom prst="rect">
            <a:avLst/>
          </a:prstGeom>
        </p:spPr>
        <p:txBody>
          <a:bodyPr vert="horz" wrap="square" lIns="0" tIns="13335" rIns="0" bIns="0" rtlCol="0">
            <a:spAutoFit/>
          </a:bodyPr>
          <a:lstStyle/>
          <a:p>
            <a:pPr marL="12700">
              <a:lnSpc>
                <a:spcPct val="100000"/>
              </a:lnSpc>
              <a:spcBef>
                <a:spcPts val="105"/>
              </a:spcBef>
            </a:pPr>
            <a:r>
              <a:rPr sz="4400" spc="-610" dirty="0"/>
              <a:t>RE</a:t>
            </a:r>
            <a:r>
              <a:rPr sz="4400" spc="-575" dirty="0"/>
              <a:t>S</a:t>
            </a:r>
            <a:r>
              <a:rPr sz="4400" spc="-580" dirty="0"/>
              <a:t>EARC</a:t>
            </a:r>
            <a:r>
              <a:rPr sz="4400" spc="-300" dirty="0"/>
              <a:t>H</a:t>
            </a:r>
            <a:endParaRPr sz="4400" dirty="0"/>
          </a:p>
        </p:txBody>
      </p:sp>
      <p:sp>
        <p:nvSpPr>
          <p:cNvPr id="6" name="object 6"/>
          <p:cNvSpPr/>
          <p:nvPr/>
        </p:nvSpPr>
        <p:spPr>
          <a:xfrm>
            <a:off x="3965447" y="3617976"/>
            <a:ext cx="547115" cy="789432"/>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5791200" y="4952999"/>
            <a:ext cx="3352799" cy="1904997"/>
          </a:xfrm>
          <a:prstGeom prst="rect">
            <a:avLst/>
          </a:prstGeom>
          <a:blipFill>
            <a:blip r:embed="rId3" cstate="print"/>
            <a:stretch>
              <a:fillRect/>
            </a:stretch>
          </a:blipFill>
        </p:spPr>
        <p:txBody>
          <a:bodyPr wrap="square" lIns="0" tIns="0" rIns="0" bIns="0" rtlCol="0"/>
          <a:lstStyle/>
          <a:p>
            <a:endParaRPr/>
          </a:p>
        </p:txBody>
      </p:sp>
      <p:sp>
        <p:nvSpPr>
          <p:cNvPr id="10" name="TextBox 9"/>
          <p:cNvSpPr txBox="1"/>
          <p:nvPr/>
        </p:nvSpPr>
        <p:spPr>
          <a:xfrm>
            <a:off x="4512562" y="3617976"/>
            <a:ext cx="4021838" cy="369332"/>
          </a:xfrm>
          <a:prstGeom prst="rect">
            <a:avLst/>
          </a:prstGeom>
          <a:noFill/>
        </p:spPr>
        <p:txBody>
          <a:bodyPr wrap="square" rtlCol="0">
            <a:spAutoFit/>
          </a:bodyPr>
          <a:lstStyle/>
          <a:p>
            <a:endParaRPr lang="en-US" dirty="0"/>
          </a:p>
        </p:txBody>
      </p:sp>
      <p:sp>
        <p:nvSpPr>
          <p:cNvPr id="3" name="Rectangle 2"/>
          <p:cNvSpPr/>
          <p:nvPr/>
        </p:nvSpPr>
        <p:spPr>
          <a:xfrm>
            <a:off x="638503" y="1044237"/>
            <a:ext cx="7772400" cy="3477875"/>
          </a:xfrm>
          <a:prstGeom prst="rect">
            <a:avLst/>
          </a:prstGeom>
        </p:spPr>
        <p:txBody>
          <a:bodyPr wrap="square">
            <a:spAutoFit/>
          </a:bodyPr>
          <a:lstStyle/>
          <a:p>
            <a:r>
              <a:rPr lang="en-US" sz="2800" b="1" dirty="0">
                <a:solidFill>
                  <a:srgbClr val="002060"/>
                </a:solidFill>
                <a:latin typeface="Arial" panose="020B0604020202020204" pitchFamily="34" charset="0"/>
                <a:cs typeface="Arial" panose="020B0604020202020204" pitchFamily="34" charset="0"/>
              </a:rPr>
              <a:t>Findings (continued):</a:t>
            </a:r>
          </a:p>
          <a:p>
            <a:pPr marL="457200" indent="-457200">
              <a:buFont typeface="Arial" panose="020B0604020202020204" pitchFamily="34" charset="0"/>
              <a:buChar char="•"/>
            </a:pPr>
            <a:r>
              <a:rPr lang="en-US" sz="2400" dirty="0">
                <a:solidFill>
                  <a:srgbClr val="002060"/>
                </a:solidFill>
                <a:latin typeface="Arial" panose="020B0604020202020204" pitchFamily="34" charset="0"/>
                <a:cs typeface="Arial" panose="020B0604020202020204" pitchFamily="34" charset="0"/>
              </a:rPr>
              <a:t>A</a:t>
            </a:r>
            <a:r>
              <a:rPr lang="en-US" sz="2400" dirty="0" smtClean="0">
                <a:solidFill>
                  <a:srgbClr val="002060"/>
                </a:solidFill>
                <a:latin typeface="Arial" panose="020B0604020202020204" pitchFamily="34" charset="0"/>
                <a:cs typeface="Arial" panose="020B0604020202020204" pitchFamily="34" charset="0"/>
              </a:rPr>
              <a:t>bnormal </a:t>
            </a:r>
            <a:r>
              <a:rPr lang="en-US" sz="2400" dirty="0">
                <a:solidFill>
                  <a:srgbClr val="002060"/>
                </a:solidFill>
                <a:latin typeface="Arial" panose="020B0604020202020204" pitchFamily="34" charset="0"/>
                <a:cs typeface="Arial" panose="020B0604020202020204" pitchFamily="34" charset="0"/>
              </a:rPr>
              <a:t>mental states and difficulty transferring from bed remain the main predictors of bedrail use in hospitals</a:t>
            </a:r>
          </a:p>
          <a:p>
            <a:pPr marL="457200" indent="-457200">
              <a:buFont typeface="Arial" panose="020B0604020202020204" pitchFamily="34" charset="0"/>
              <a:buChar char="•"/>
            </a:pPr>
            <a:r>
              <a:rPr lang="en-US" sz="2400" u="sng" dirty="0">
                <a:solidFill>
                  <a:srgbClr val="002060"/>
                </a:solidFill>
                <a:latin typeface="Arial" panose="020B0604020202020204" pitchFamily="34" charset="0"/>
                <a:cs typeface="Arial" panose="020B0604020202020204" pitchFamily="34" charset="0"/>
              </a:rPr>
              <a:t>2 main issues: </a:t>
            </a:r>
            <a:r>
              <a:rPr lang="en-US" sz="2400" dirty="0">
                <a:solidFill>
                  <a:srgbClr val="002060"/>
                </a:solidFill>
                <a:latin typeface="Arial" panose="020B0604020202020204" pitchFamily="34" charset="0"/>
                <a:cs typeface="Arial" panose="020B0604020202020204" pitchFamily="34" charset="0"/>
              </a:rPr>
              <a:t>mattresses were the wrong size, usually too narrow or their perimeters were too compressible and secondly, bedrails </a:t>
            </a:r>
            <a:r>
              <a:rPr lang="en-US" sz="2400" dirty="0" smtClean="0">
                <a:solidFill>
                  <a:srgbClr val="002060"/>
                </a:solidFill>
                <a:latin typeface="Arial" panose="020B0604020202020204" pitchFamily="34" charset="0"/>
                <a:cs typeface="Arial" panose="020B0604020202020204" pitchFamily="34" charset="0"/>
              </a:rPr>
              <a:t>were </a:t>
            </a:r>
            <a:r>
              <a:rPr lang="en-US" sz="2400" dirty="0">
                <a:solidFill>
                  <a:srgbClr val="002060"/>
                </a:solidFill>
                <a:latin typeface="Arial" panose="020B0604020202020204" pitchFamily="34" charset="0"/>
                <a:cs typeface="Arial" panose="020B0604020202020204" pitchFamily="34" charset="0"/>
              </a:rPr>
              <a:t>loose or </a:t>
            </a:r>
            <a:r>
              <a:rPr lang="en-US" sz="2400" dirty="0" smtClean="0">
                <a:solidFill>
                  <a:srgbClr val="002060"/>
                </a:solidFill>
                <a:latin typeface="Arial" panose="020B0604020202020204" pitchFamily="34" charset="0"/>
                <a:cs typeface="Arial" panose="020B0604020202020204" pitchFamily="34" charset="0"/>
              </a:rPr>
              <a:t>poorly </a:t>
            </a:r>
            <a:r>
              <a:rPr lang="en-US" sz="2400" dirty="0">
                <a:solidFill>
                  <a:srgbClr val="002060"/>
                </a:solidFill>
                <a:latin typeface="Arial" panose="020B0604020202020204" pitchFamily="34" charset="0"/>
                <a:cs typeface="Arial" panose="020B0604020202020204" pitchFamily="34" charset="0"/>
              </a:rPr>
              <a:t>maintained with bent or worn components which allowed significant lateral movement.</a:t>
            </a:r>
          </a:p>
        </p:txBody>
      </p:sp>
    </p:spTree>
    <p:extLst>
      <p:ext uri="{BB962C8B-B14F-4D97-AF65-F5344CB8AC3E}">
        <p14:creationId xmlns:p14="http://schemas.microsoft.com/office/powerpoint/2010/main" val="4087636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78532" y="301193"/>
            <a:ext cx="4964430" cy="697230"/>
          </a:xfrm>
          <a:prstGeom prst="rect">
            <a:avLst/>
          </a:prstGeom>
        </p:spPr>
        <p:txBody>
          <a:bodyPr vert="horz" wrap="square" lIns="0" tIns="13335" rIns="0" bIns="0" rtlCol="0">
            <a:spAutoFit/>
          </a:bodyPr>
          <a:lstStyle/>
          <a:p>
            <a:pPr marL="12700">
              <a:lnSpc>
                <a:spcPct val="100000"/>
              </a:lnSpc>
              <a:spcBef>
                <a:spcPts val="105"/>
              </a:spcBef>
            </a:pPr>
            <a:r>
              <a:rPr sz="4400" spc="-415" dirty="0"/>
              <a:t>Risks </a:t>
            </a:r>
            <a:r>
              <a:rPr sz="4400" spc="-50" dirty="0"/>
              <a:t>of </a:t>
            </a:r>
            <a:r>
              <a:rPr sz="4400" spc="-345" dirty="0"/>
              <a:t>Bed </a:t>
            </a:r>
            <a:r>
              <a:rPr sz="4400" spc="-270" dirty="0"/>
              <a:t>Rail</a:t>
            </a:r>
            <a:r>
              <a:rPr sz="4400" spc="-310" dirty="0"/>
              <a:t> </a:t>
            </a:r>
            <a:r>
              <a:rPr sz="4400" spc="-360" dirty="0"/>
              <a:t>Use</a:t>
            </a:r>
            <a:endParaRPr sz="4400"/>
          </a:p>
        </p:txBody>
      </p:sp>
      <p:sp>
        <p:nvSpPr>
          <p:cNvPr id="11" name="object 11"/>
          <p:cNvSpPr txBox="1"/>
          <p:nvPr/>
        </p:nvSpPr>
        <p:spPr>
          <a:xfrm>
            <a:off x="475504" y="1371600"/>
            <a:ext cx="7890509" cy="3593465"/>
          </a:xfrm>
          <a:prstGeom prst="rect">
            <a:avLst/>
          </a:prstGeom>
        </p:spPr>
        <p:txBody>
          <a:bodyPr vert="horz" wrap="square" lIns="0" tIns="104139" rIns="0" bIns="0" rtlCol="0">
            <a:spAutoFit/>
          </a:bodyPr>
          <a:lstStyle/>
          <a:p>
            <a:pPr marL="355600" marR="374015" indent="-342900">
              <a:lnSpc>
                <a:spcPct val="80000"/>
              </a:lnSpc>
              <a:spcBef>
                <a:spcPts val="819"/>
              </a:spcBef>
              <a:buChar char="•"/>
              <a:tabLst>
                <a:tab pos="354965" algn="l"/>
                <a:tab pos="355600" algn="l"/>
              </a:tabLst>
            </a:pPr>
            <a:r>
              <a:rPr sz="3000" spc="-110" dirty="0">
                <a:solidFill>
                  <a:srgbClr val="001F5F"/>
                </a:solidFill>
                <a:latin typeface="Arial"/>
                <a:cs typeface="Arial"/>
              </a:rPr>
              <a:t>Increase </a:t>
            </a:r>
            <a:r>
              <a:rPr sz="3000" spc="-40" dirty="0">
                <a:solidFill>
                  <a:srgbClr val="001F5F"/>
                </a:solidFill>
                <a:latin typeface="Arial"/>
                <a:cs typeface="Arial"/>
              </a:rPr>
              <a:t>in </a:t>
            </a:r>
            <a:r>
              <a:rPr sz="3000" spc="-65" dirty="0">
                <a:solidFill>
                  <a:srgbClr val="001F5F"/>
                </a:solidFill>
                <a:latin typeface="Arial"/>
                <a:cs typeface="Arial"/>
              </a:rPr>
              <a:t>incidence/severity </a:t>
            </a:r>
            <a:r>
              <a:rPr sz="3000" spc="95" dirty="0">
                <a:solidFill>
                  <a:srgbClr val="001F5F"/>
                </a:solidFill>
                <a:latin typeface="Arial"/>
                <a:cs typeface="Arial"/>
              </a:rPr>
              <a:t>of </a:t>
            </a:r>
            <a:r>
              <a:rPr sz="3000" spc="-35" dirty="0">
                <a:solidFill>
                  <a:srgbClr val="001F5F"/>
                </a:solidFill>
                <a:latin typeface="Arial"/>
                <a:cs typeface="Arial"/>
              </a:rPr>
              <a:t>injury  </a:t>
            </a:r>
            <a:r>
              <a:rPr sz="3000" spc="-30" dirty="0">
                <a:solidFill>
                  <a:srgbClr val="001F5F"/>
                </a:solidFill>
                <a:latin typeface="Arial"/>
                <a:cs typeface="Arial"/>
              </a:rPr>
              <a:t>(strangling,</a:t>
            </a:r>
            <a:r>
              <a:rPr sz="3000" spc="-190" dirty="0">
                <a:solidFill>
                  <a:srgbClr val="001F5F"/>
                </a:solidFill>
                <a:latin typeface="Arial"/>
                <a:cs typeface="Arial"/>
              </a:rPr>
              <a:t> </a:t>
            </a:r>
            <a:r>
              <a:rPr sz="3000" spc="-20" dirty="0">
                <a:solidFill>
                  <a:srgbClr val="001F5F"/>
                </a:solidFill>
                <a:latin typeface="Arial"/>
                <a:cs typeface="Arial"/>
              </a:rPr>
              <a:t>suffocating,</a:t>
            </a:r>
            <a:r>
              <a:rPr sz="3000" spc="-225" dirty="0">
                <a:solidFill>
                  <a:srgbClr val="001F5F"/>
                </a:solidFill>
                <a:latin typeface="Arial"/>
                <a:cs typeface="Arial"/>
              </a:rPr>
              <a:t> </a:t>
            </a:r>
            <a:r>
              <a:rPr sz="3000" spc="-20" dirty="0">
                <a:solidFill>
                  <a:srgbClr val="001F5F"/>
                </a:solidFill>
                <a:latin typeface="Arial"/>
                <a:cs typeface="Arial"/>
              </a:rPr>
              <a:t>bodily</a:t>
            </a:r>
            <a:r>
              <a:rPr sz="3000" spc="-185" dirty="0">
                <a:solidFill>
                  <a:srgbClr val="001F5F"/>
                </a:solidFill>
                <a:latin typeface="Arial"/>
                <a:cs typeface="Arial"/>
              </a:rPr>
              <a:t> </a:t>
            </a:r>
            <a:r>
              <a:rPr sz="3000" spc="-25" dirty="0">
                <a:solidFill>
                  <a:srgbClr val="001F5F"/>
                </a:solidFill>
                <a:latin typeface="Arial"/>
                <a:cs typeface="Arial"/>
              </a:rPr>
              <a:t>injury)</a:t>
            </a:r>
            <a:r>
              <a:rPr sz="3000" spc="-170" dirty="0">
                <a:solidFill>
                  <a:srgbClr val="001F5F"/>
                </a:solidFill>
                <a:latin typeface="Arial"/>
                <a:cs typeface="Arial"/>
              </a:rPr>
              <a:t> </a:t>
            </a:r>
            <a:r>
              <a:rPr sz="3000" spc="-40" dirty="0">
                <a:solidFill>
                  <a:srgbClr val="001F5F"/>
                </a:solidFill>
                <a:latin typeface="Arial"/>
                <a:cs typeface="Arial"/>
              </a:rPr>
              <a:t>and/or  </a:t>
            </a:r>
            <a:r>
              <a:rPr sz="3000" i="1" spc="-130" dirty="0">
                <a:solidFill>
                  <a:srgbClr val="001F5F"/>
                </a:solidFill>
                <a:latin typeface="Trebuchet MS"/>
                <a:cs typeface="Trebuchet MS"/>
              </a:rPr>
              <a:t>death</a:t>
            </a:r>
            <a:endParaRPr sz="3000" dirty="0">
              <a:latin typeface="Trebuchet MS"/>
              <a:cs typeface="Trebuchet MS"/>
            </a:endParaRPr>
          </a:p>
          <a:p>
            <a:pPr marL="355600" marR="57785" indent="-342900">
              <a:lnSpc>
                <a:spcPts val="2880"/>
              </a:lnSpc>
              <a:spcBef>
                <a:spcPts val="695"/>
              </a:spcBef>
              <a:buChar char="•"/>
              <a:tabLst>
                <a:tab pos="354965" algn="l"/>
                <a:tab pos="355600" algn="l"/>
              </a:tabLst>
            </a:pPr>
            <a:r>
              <a:rPr sz="3000" spc="-125" dirty="0">
                <a:solidFill>
                  <a:srgbClr val="001F5F"/>
                </a:solidFill>
                <a:latin typeface="Arial"/>
                <a:cs typeface="Arial"/>
              </a:rPr>
              <a:t>Increases</a:t>
            </a:r>
            <a:r>
              <a:rPr sz="3000" spc="-190" dirty="0">
                <a:solidFill>
                  <a:srgbClr val="001F5F"/>
                </a:solidFill>
                <a:latin typeface="Arial"/>
                <a:cs typeface="Arial"/>
              </a:rPr>
              <a:t> </a:t>
            </a:r>
            <a:r>
              <a:rPr sz="3000" spc="20" dirty="0">
                <a:solidFill>
                  <a:srgbClr val="001F5F"/>
                </a:solidFill>
                <a:latin typeface="Arial"/>
                <a:cs typeface="Arial"/>
              </a:rPr>
              <a:t>the</a:t>
            </a:r>
            <a:r>
              <a:rPr sz="3000" spc="-200" dirty="0">
                <a:solidFill>
                  <a:srgbClr val="001F5F"/>
                </a:solidFill>
                <a:latin typeface="Arial"/>
                <a:cs typeface="Arial"/>
              </a:rPr>
              <a:t> </a:t>
            </a:r>
            <a:r>
              <a:rPr sz="3000" spc="-70" dirty="0">
                <a:solidFill>
                  <a:srgbClr val="001F5F"/>
                </a:solidFill>
                <a:latin typeface="Arial"/>
                <a:cs typeface="Arial"/>
              </a:rPr>
              <a:t>distance</a:t>
            </a:r>
            <a:r>
              <a:rPr sz="3000" spc="-195" dirty="0">
                <a:solidFill>
                  <a:srgbClr val="001F5F"/>
                </a:solidFill>
                <a:latin typeface="Arial"/>
                <a:cs typeface="Arial"/>
              </a:rPr>
              <a:t> </a:t>
            </a:r>
            <a:r>
              <a:rPr sz="3000" spc="-200" dirty="0">
                <a:solidFill>
                  <a:srgbClr val="001F5F"/>
                </a:solidFill>
                <a:latin typeface="Arial"/>
                <a:cs typeface="Arial"/>
              </a:rPr>
              <a:t>a</a:t>
            </a:r>
            <a:r>
              <a:rPr sz="3000" spc="-190" dirty="0">
                <a:solidFill>
                  <a:srgbClr val="001F5F"/>
                </a:solidFill>
                <a:latin typeface="Arial"/>
                <a:cs typeface="Arial"/>
              </a:rPr>
              <a:t> </a:t>
            </a:r>
            <a:r>
              <a:rPr lang="en-US" sz="3000" spc="-35" dirty="0" smtClean="0">
                <a:solidFill>
                  <a:srgbClr val="001F5F"/>
                </a:solidFill>
                <a:latin typeface="Arial"/>
                <a:cs typeface="Arial"/>
              </a:rPr>
              <a:t>client</a:t>
            </a:r>
            <a:r>
              <a:rPr sz="3000" spc="-180" dirty="0" smtClean="0">
                <a:solidFill>
                  <a:srgbClr val="001F5F"/>
                </a:solidFill>
                <a:latin typeface="Arial"/>
                <a:cs typeface="Arial"/>
              </a:rPr>
              <a:t> </a:t>
            </a:r>
            <a:r>
              <a:rPr sz="3000" spc="-45" dirty="0">
                <a:solidFill>
                  <a:srgbClr val="001F5F"/>
                </a:solidFill>
                <a:latin typeface="Arial"/>
                <a:cs typeface="Arial"/>
              </a:rPr>
              <a:t>falls</a:t>
            </a:r>
            <a:r>
              <a:rPr sz="3000" spc="-185" dirty="0">
                <a:solidFill>
                  <a:srgbClr val="001F5F"/>
                </a:solidFill>
                <a:latin typeface="Arial"/>
                <a:cs typeface="Arial"/>
              </a:rPr>
              <a:t> </a:t>
            </a:r>
            <a:r>
              <a:rPr sz="3000" spc="50" dirty="0">
                <a:solidFill>
                  <a:srgbClr val="001F5F"/>
                </a:solidFill>
                <a:latin typeface="Arial"/>
                <a:cs typeface="Arial"/>
              </a:rPr>
              <a:t>from</a:t>
            </a:r>
            <a:r>
              <a:rPr sz="3000" spc="-200" dirty="0">
                <a:solidFill>
                  <a:srgbClr val="001F5F"/>
                </a:solidFill>
                <a:latin typeface="Arial"/>
                <a:cs typeface="Arial"/>
              </a:rPr>
              <a:t> </a:t>
            </a:r>
            <a:r>
              <a:rPr sz="3000" spc="20" dirty="0">
                <a:solidFill>
                  <a:srgbClr val="001F5F"/>
                </a:solidFill>
                <a:latin typeface="Arial"/>
                <a:cs typeface="Arial"/>
              </a:rPr>
              <a:t>the  </a:t>
            </a:r>
            <a:r>
              <a:rPr sz="3000" spc="-50" dirty="0">
                <a:solidFill>
                  <a:srgbClr val="001F5F"/>
                </a:solidFill>
                <a:latin typeface="Arial"/>
                <a:cs typeface="Arial"/>
              </a:rPr>
              <a:t>bed</a:t>
            </a:r>
            <a:r>
              <a:rPr sz="3000" spc="-204" dirty="0">
                <a:solidFill>
                  <a:srgbClr val="001F5F"/>
                </a:solidFill>
                <a:latin typeface="Arial"/>
                <a:cs typeface="Arial"/>
              </a:rPr>
              <a:t> </a:t>
            </a:r>
            <a:r>
              <a:rPr sz="3000" spc="-25" dirty="0">
                <a:solidFill>
                  <a:srgbClr val="001F5F"/>
                </a:solidFill>
                <a:latin typeface="Arial"/>
                <a:cs typeface="Arial"/>
              </a:rPr>
              <a:t>resulting</a:t>
            </a:r>
            <a:r>
              <a:rPr sz="3000" spc="-180" dirty="0">
                <a:solidFill>
                  <a:srgbClr val="001F5F"/>
                </a:solidFill>
                <a:latin typeface="Arial"/>
                <a:cs typeface="Arial"/>
              </a:rPr>
              <a:t> </a:t>
            </a:r>
            <a:r>
              <a:rPr sz="3000" spc="-30" dirty="0">
                <a:solidFill>
                  <a:srgbClr val="001F5F"/>
                </a:solidFill>
                <a:latin typeface="Arial"/>
                <a:cs typeface="Arial"/>
              </a:rPr>
              <a:t>in</a:t>
            </a:r>
            <a:r>
              <a:rPr sz="3000" spc="-190" dirty="0">
                <a:solidFill>
                  <a:srgbClr val="001F5F"/>
                </a:solidFill>
                <a:latin typeface="Arial"/>
                <a:cs typeface="Arial"/>
              </a:rPr>
              <a:t> </a:t>
            </a:r>
            <a:r>
              <a:rPr sz="3000" spc="-25" dirty="0">
                <a:solidFill>
                  <a:srgbClr val="001F5F"/>
                </a:solidFill>
                <a:latin typeface="Arial"/>
                <a:cs typeface="Arial"/>
              </a:rPr>
              <a:t>more</a:t>
            </a:r>
            <a:r>
              <a:rPr sz="3000" spc="-185" dirty="0">
                <a:solidFill>
                  <a:srgbClr val="001F5F"/>
                </a:solidFill>
                <a:latin typeface="Arial"/>
                <a:cs typeface="Arial"/>
              </a:rPr>
              <a:t> </a:t>
            </a:r>
            <a:r>
              <a:rPr sz="3000" spc="-90" dirty="0">
                <a:solidFill>
                  <a:srgbClr val="001F5F"/>
                </a:solidFill>
                <a:latin typeface="Arial"/>
                <a:cs typeface="Arial"/>
              </a:rPr>
              <a:t>serious</a:t>
            </a:r>
            <a:r>
              <a:rPr sz="3000" spc="-190" dirty="0">
                <a:solidFill>
                  <a:srgbClr val="001F5F"/>
                </a:solidFill>
                <a:latin typeface="Arial"/>
                <a:cs typeface="Arial"/>
              </a:rPr>
              <a:t> </a:t>
            </a:r>
            <a:r>
              <a:rPr sz="3000" spc="-35" dirty="0">
                <a:solidFill>
                  <a:srgbClr val="001F5F"/>
                </a:solidFill>
                <a:latin typeface="Arial"/>
                <a:cs typeface="Arial"/>
              </a:rPr>
              <a:t>injury</a:t>
            </a:r>
            <a:endParaRPr sz="3000" dirty="0">
              <a:latin typeface="Arial"/>
              <a:cs typeface="Arial"/>
            </a:endParaRPr>
          </a:p>
          <a:p>
            <a:pPr marL="355600" marR="5080" indent="-342900">
              <a:lnSpc>
                <a:spcPct val="80000"/>
              </a:lnSpc>
              <a:spcBef>
                <a:spcPts val="750"/>
              </a:spcBef>
              <a:buChar char="•"/>
              <a:tabLst>
                <a:tab pos="354965" algn="l"/>
                <a:tab pos="355600" algn="l"/>
              </a:tabLst>
            </a:pPr>
            <a:r>
              <a:rPr sz="3000" spc="-65" dirty="0">
                <a:solidFill>
                  <a:srgbClr val="001F5F"/>
                </a:solidFill>
                <a:latin typeface="Arial"/>
                <a:cs typeface="Arial"/>
              </a:rPr>
              <a:t>Functional </a:t>
            </a:r>
            <a:r>
              <a:rPr sz="3000" spc="-75" dirty="0">
                <a:solidFill>
                  <a:srgbClr val="001F5F"/>
                </a:solidFill>
                <a:latin typeface="Arial"/>
                <a:cs typeface="Arial"/>
              </a:rPr>
              <a:t>decline </a:t>
            </a:r>
            <a:r>
              <a:rPr sz="3000" spc="-70" dirty="0" smtClean="0">
                <a:solidFill>
                  <a:srgbClr val="001F5F"/>
                </a:solidFill>
                <a:latin typeface="Arial"/>
                <a:cs typeface="Arial"/>
              </a:rPr>
              <a:t>–</a:t>
            </a:r>
            <a:r>
              <a:rPr lang="en-US" sz="3000" spc="-70" dirty="0" smtClean="0">
                <a:solidFill>
                  <a:srgbClr val="001F5F"/>
                </a:solidFill>
                <a:latin typeface="Arial"/>
                <a:cs typeface="Arial"/>
              </a:rPr>
              <a:t>clients</a:t>
            </a:r>
            <a:r>
              <a:rPr sz="3000" spc="-70" dirty="0" smtClean="0">
                <a:solidFill>
                  <a:srgbClr val="001F5F"/>
                </a:solidFill>
                <a:latin typeface="Arial"/>
                <a:cs typeface="Arial"/>
              </a:rPr>
              <a:t> </a:t>
            </a:r>
            <a:r>
              <a:rPr sz="3000" spc="25" dirty="0">
                <a:solidFill>
                  <a:srgbClr val="001F5F"/>
                </a:solidFill>
                <a:latin typeface="Arial"/>
                <a:cs typeface="Arial"/>
              </a:rPr>
              <a:t>who </a:t>
            </a:r>
            <a:r>
              <a:rPr sz="3000" spc="-90" dirty="0">
                <a:solidFill>
                  <a:srgbClr val="001F5F"/>
                </a:solidFill>
                <a:latin typeface="Arial"/>
                <a:cs typeface="Arial"/>
              </a:rPr>
              <a:t>are </a:t>
            </a:r>
            <a:r>
              <a:rPr sz="3000" spc="-80" dirty="0">
                <a:solidFill>
                  <a:srgbClr val="001F5F"/>
                </a:solidFill>
                <a:latin typeface="Arial"/>
                <a:cs typeface="Arial"/>
              </a:rPr>
              <a:t>able </a:t>
            </a:r>
            <a:r>
              <a:rPr sz="3000" spc="125" dirty="0">
                <a:solidFill>
                  <a:srgbClr val="001F5F"/>
                </a:solidFill>
                <a:latin typeface="Arial"/>
                <a:cs typeface="Arial"/>
              </a:rPr>
              <a:t>to  </a:t>
            </a:r>
            <a:r>
              <a:rPr sz="3000" spc="20" dirty="0">
                <a:solidFill>
                  <a:srgbClr val="001F5F"/>
                </a:solidFill>
                <a:latin typeface="Arial"/>
                <a:cs typeface="Arial"/>
              </a:rPr>
              <a:t>get</a:t>
            </a:r>
            <a:r>
              <a:rPr sz="3000" spc="-195" dirty="0">
                <a:solidFill>
                  <a:srgbClr val="001F5F"/>
                </a:solidFill>
                <a:latin typeface="Arial"/>
                <a:cs typeface="Arial"/>
              </a:rPr>
              <a:t> </a:t>
            </a:r>
            <a:r>
              <a:rPr sz="3000" spc="60" dirty="0">
                <a:solidFill>
                  <a:srgbClr val="001F5F"/>
                </a:solidFill>
                <a:latin typeface="Arial"/>
                <a:cs typeface="Arial"/>
              </a:rPr>
              <a:t>out</a:t>
            </a:r>
            <a:r>
              <a:rPr sz="3000" spc="-185" dirty="0">
                <a:solidFill>
                  <a:srgbClr val="001F5F"/>
                </a:solidFill>
                <a:latin typeface="Arial"/>
                <a:cs typeface="Arial"/>
              </a:rPr>
              <a:t> </a:t>
            </a:r>
            <a:r>
              <a:rPr sz="3000" spc="95" dirty="0">
                <a:solidFill>
                  <a:srgbClr val="001F5F"/>
                </a:solidFill>
                <a:latin typeface="Arial"/>
                <a:cs typeface="Arial"/>
              </a:rPr>
              <a:t>of</a:t>
            </a:r>
            <a:r>
              <a:rPr sz="3000" spc="-180" dirty="0">
                <a:solidFill>
                  <a:srgbClr val="001F5F"/>
                </a:solidFill>
                <a:latin typeface="Arial"/>
                <a:cs typeface="Arial"/>
              </a:rPr>
              <a:t> </a:t>
            </a:r>
            <a:r>
              <a:rPr sz="3000" spc="-55" dirty="0">
                <a:solidFill>
                  <a:srgbClr val="001F5F"/>
                </a:solidFill>
                <a:latin typeface="Arial"/>
                <a:cs typeface="Arial"/>
              </a:rPr>
              <a:t>bed</a:t>
            </a:r>
            <a:r>
              <a:rPr sz="3000" spc="-195" dirty="0">
                <a:solidFill>
                  <a:srgbClr val="001F5F"/>
                </a:solidFill>
                <a:latin typeface="Arial"/>
                <a:cs typeface="Arial"/>
              </a:rPr>
              <a:t> </a:t>
            </a:r>
            <a:r>
              <a:rPr sz="3000" spc="-90" dirty="0">
                <a:solidFill>
                  <a:srgbClr val="001F5F"/>
                </a:solidFill>
                <a:latin typeface="Arial"/>
                <a:cs typeface="Arial"/>
              </a:rPr>
              <a:t>are</a:t>
            </a:r>
            <a:r>
              <a:rPr sz="3000" spc="-185" dirty="0">
                <a:solidFill>
                  <a:srgbClr val="001F5F"/>
                </a:solidFill>
                <a:latin typeface="Arial"/>
                <a:cs typeface="Arial"/>
              </a:rPr>
              <a:t> </a:t>
            </a:r>
            <a:r>
              <a:rPr sz="3000" spc="-25" dirty="0">
                <a:solidFill>
                  <a:srgbClr val="001F5F"/>
                </a:solidFill>
                <a:latin typeface="Arial"/>
                <a:cs typeface="Arial"/>
              </a:rPr>
              <a:t>prevented</a:t>
            </a:r>
            <a:r>
              <a:rPr sz="3000" spc="-195" dirty="0">
                <a:solidFill>
                  <a:srgbClr val="001F5F"/>
                </a:solidFill>
                <a:latin typeface="Arial"/>
                <a:cs typeface="Arial"/>
              </a:rPr>
              <a:t> </a:t>
            </a:r>
            <a:r>
              <a:rPr sz="3000" spc="50" dirty="0">
                <a:solidFill>
                  <a:srgbClr val="001F5F"/>
                </a:solidFill>
                <a:latin typeface="Arial"/>
                <a:cs typeface="Arial"/>
              </a:rPr>
              <a:t>from</a:t>
            </a:r>
            <a:r>
              <a:rPr sz="3000" spc="-195" dirty="0">
                <a:solidFill>
                  <a:srgbClr val="001F5F"/>
                </a:solidFill>
                <a:latin typeface="Arial"/>
                <a:cs typeface="Arial"/>
              </a:rPr>
              <a:t> </a:t>
            </a:r>
            <a:r>
              <a:rPr sz="3000" dirty="0">
                <a:solidFill>
                  <a:srgbClr val="001F5F"/>
                </a:solidFill>
                <a:latin typeface="Arial"/>
                <a:cs typeface="Arial"/>
              </a:rPr>
              <a:t>performing  </a:t>
            </a:r>
            <a:r>
              <a:rPr sz="3000" spc="5" dirty="0">
                <a:solidFill>
                  <a:srgbClr val="001F5F"/>
                </a:solidFill>
                <a:latin typeface="Arial"/>
                <a:cs typeface="Arial"/>
              </a:rPr>
              <a:t>routine</a:t>
            </a:r>
            <a:r>
              <a:rPr sz="3000" spc="-195" dirty="0">
                <a:solidFill>
                  <a:srgbClr val="001F5F"/>
                </a:solidFill>
                <a:latin typeface="Arial"/>
                <a:cs typeface="Arial"/>
              </a:rPr>
              <a:t> </a:t>
            </a:r>
            <a:r>
              <a:rPr sz="3000" spc="-35" dirty="0">
                <a:solidFill>
                  <a:srgbClr val="001F5F"/>
                </a:solidFill>
                <a:latin typeface="Arial"/>
                <a:cs typeface="Arial"/>
              </a:rPr>
              <a:t>activities</a:t>
            </a:r>
            <a:r>
              <a:rPr sz="3000" spc="-204" dirty="0">
                <a:solidFill>
                  <a:srgbClr val="001F5F"/>
                </a:solidFill>
                <a:latin typeface="Arial"/>
                <a:cs typeface="Arial"/>
              </a:rPr>
              <a:t> </a:t>
            </a:r>
            <a:r>
              <a:rPr sz="3000" spc="-90" dirty="0">
                <a:solidFill>
                  <a:srgbClr val="001F5F"/>
                </a:solidFill>
                <a:latin typeface="Arial"/>
                <a:cs typeface="Arial"/>
              </a:rPr>
              <a:t>e.g.</a:t>
            </a:r>
            <a:r>
              <a:rPr sz="3000" spc="-210" dirty="0">
                <a:solidFill>
                  <a:srgbClr val="001F5F"/>
                </a:solidFill>
                <a:latin typeface="Arial"/>
                <a:cs typeface="Arial"/>
              </a:rPr>
              <a:t> </a:t>
            </a:r>
            <a:r>
              <a:rPr sz="3000" spc="-30" dirty="0">
                <a:solidFill>
                  <a:srgbClr val="001F5F"/>
                </a:solidFill>
                <a:latin typeface="Arial"/>
                <a:cs typeface="Arial"/>
              </a:rPr>
              <a:t>going</a:t>
            </a:r>
            <a:r>
              <a:rPr sz="3000" spc="-210" dirty="0">
                <a:solidFill>
                  <a:srgbClr val="001F5F"/>
                </a:solidFill>
                <a:latin typeface="Arial"/>
                <a:cs typeface="Arial"/>
              </a:rPr>
              <a:t> </a:t>
            </a:r>
            <a:r>
              <a:rPr sz="3000" spc="125" dirty="0">
                <a:solidFill>
                  <a:srgbClr val="001F5F"/>
                </a:solidFill>
                <a:latin typeface="Arial"/>
                <a:cs typeface="Arial"/>
              </a:rPr>
              <a:t>to</a:t>
            </a:r>
            <a:r>
              <a:rPr sz="3000" spc="-200" dirty="0">
                <a:solidFill>
                  <a:srgbClr val="001F5F"/>
                </a:solidFill>
                <a:latin typeface="Arial"/>
                <a:cs typeface="Arial"/>
              </a:rPr>
              <a:t> </a:t>
            </a:r>
            <a:r>
              <a:rPr sz="3000" spc="20" dirty="0">
                <a:solidFill>
                  <a:srgbClr val="001F5F"/>
                </a:solidFill>
                <a:latin typeface="Arial"/>
                <a:cs typeface="Arial"/>
              </a:rPr>
              <a:t>the</a:t>
            </a:r>
            <a:r>
              <a:rPr sz="3000" spc="-190" dirty="0">
                <a:solidFill>
                  <a:srgbClr val="001F5F"/>
                </a:solidFill>
                <a:latin typeface="Arial"/>
                <a:cs typeface="Arial"/>
              </a:rPr>
              <a:t> </a:t>
            </a:r>
            <a:r>
              <a:rPr sz="3000" spc="5" dirty="0">
                <a:solidFill>
                  <a:srgbClr val="001F5F"/>
                </a:solidFill>
                <a:latin typeface="Arial"/>
                <a:cs typeface="Arial"/>
              </a:rPr>
              <a:t>bathroom</a:t>
            </a:r>
            <a:r>
              <a:rPr sz="3000" spc="-210" dirty="0">
                <a:solidFill>
                  <a:srgbClr val="001F5F"/>
                </a:solidFill>
                <a:latin typeface="Arial"/>
                <a:cs typeface="Arial"/>
              </a:rPr>
              <a:t> </a:t>
            </a:r>
            <a:r>
              <a:rPr sz="3000" spc="35" dirty="0">
                <a:solidFill>
                  <a:srgbClr val="001F5F"/>
                </a:solidFill>
                <a:latin typeface="Arial"/>
                <a:cs typeface="Arial"/>
              </a:rPr>
              <a:t>or  </a:t>
            </a:r>
            <a:r>
              <a:rPr sz="3000" spc="-10" dirty="0">
                <a:solidFill>
                  <a:srgbClr val="001F5F"/>
                </a:solidFill>
                <a:latin typeface="Arial"/>
                <a:cs typeface="Arial"/>
              </a:rPr>
              <a:t>retrieving </a:t>
            </a:r>
            <a:r>
              <a:rPr sz="3000" spc="-40" dirty="0">
                <a:solidFill>
                  <a:srgbClr val="001F5F"/>
                </a:solidFill>
                <a:latin typeface="Arial"/>
                <a:cs typeface="Arial"/>
              </a:rPr>
              <a:t>something </a:t>
            </a:r>
            <a:r>
              <a:rPr sz="3000" spc="50" dirty="0">
                <a:solidFill>
                  <a:srgbClr val="001F5F"/>
                </a:solidFill>
                <a:latin typeface="Arial"/>
                <a:cs typeface="Arial"/>
              </a:rPr>
              <a:t>from</a:t>
            </a:r>
            <a:r>
              <a:rPr sz="3000" spc="-520" dirty="0">
                <a:solidFill>
                  <a:srgbClr val="001F5F"/>
                </a:solidFill>
                <a:latin typeface="Arial"/>
                <a:cs typeface="Arial"/>
              </a:rPr>
              <a:t> </a:t>
            </a:r>
            <a:r>
              <a:rPr sz="3000" spc="-200" dirty="0">
                <a:solidFill>
                  <a:srgbClr val="001F5F"/>
                </a:solidFill>
                <a:latin typeface="Arial"/>
                <a:cs typeface="Arial"/>
              </a:rPr>
              <a:t>a </a:t>
            </a:r>
            <a:r>
              <a:rPr sz="3000" spc="-45" dirty="0">
                <a:solidFill>
                  <a:srgbClr val="001F5F"/>
                </a:solidFill>
                <a:latin typeface="Arial"/>
                <a:cs typeface="Arial"/>
              </a:rPr>
              <a:t>closet</a:t>
            </a:r>
            <a:endParaRPr sz="3000" dirty="0">
              <a:latin typeface="Arial"/>
              <a:cs typeface="Arial"/>
            </a:endParaRPr>
          </a:p>
        </p:txBody>
      </p:sp>
    </p:spTree>
    <p:extLst>
      <p:ext uri="{BB962C8B-B14F-4D97-AF65-F5344CB8AC3E}">
        <p14:creationId xmlns:p14="http://schemas.microsoft.com/office/powerpoint/2010/main" val="16149731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16632" y="301193"/>
            <a:ext cx="4964430" cy="697230"/>
          </a:xfrm>
          <a:prstGeom prst="rect">
            <a:avLst/>
          </a:prstGeom>
        </p:spPr>
        <p:txBody>
          <a:bodyPr vert="horz" wrap="square" lIns="0" tIns="13335" rIns="0" bIns="0" rtlCol="0">
            <a:spAutoFit/>
          </a:bodyPr>
          <a:lstStyle/>
          <a:p>
            <a:pPr marL="12700">
              <a:lnSpc>
                <a:spcPct val="100000"/>
              </a:lnSpc>
              <a:spcBef>
                <a:spcPts val="105"/>
              </a:spcBef>
            </a:pPr>
            <a:r>
              <a:rPr sz="4400" spc="-415" dirty="0"/>
              <a:t>Risks </a:t>
            </a:r>
            <a:r>
              <a:rPr sz="4400" spc="-50" dirty="0"/>
              <a:t>of </a:t>
            </a:r>
            <a:r>
              <a:rPr sz="4400" spc="-345" dirty="0"/>
              <a:t>Bed </a:t>
            </a:r>
            <a:r>
              <a:rPr sz="4400" spc="-270" dirty="0"/>
              <a:t>Rail</a:t>
            </a:r>
            <a:r>
              <a:rPr sz="4400" spc="-310" dirty="0"/>
              <a:t> </a:t>
            </a:r>
            <a:r>
              <a:rPr sz="4400" spc="-360" dirty="0"/>
              <a:t>Use</a:t>
            </a:r>
            <a:endParaRPr sz="4400"/>
          </a:p>
        </p:txBody>
      </p:sp>
      <p:sp>
        <p:nvSpPr>
          <p:cNvPr id="16" name="object 16"/>
          <p:cNvSpPr/>
          <p:nvPr/>
        </p:nvSpPr>
        <p:spPr>
          <a:xfrm>
            <a:off x="7490459" y="4137659"/>
            <a:ext cx="585216" cy="845819"/>
          </a:xfrm>
          <a:prstGeom prst="rect">
            <a:avLst/>
          </a:prstGeom>
          <a:blipFill>
            <a:blip r:embed="rId2" cstate="print"/>
            <a:stretch>
              <a:fillRect/>
            </a:stretch>
          </a:blipFill>
        </p:spPr>
        <p:txBody>
          <a:bodyPr wrap="square" lIns="0" tIns="0" rIns="0" bIns="0" rtlCol="0"/>
          <a:lstStyle/>
          <a:p>
            <a:endParaRPr/>
          </a:p>
        </p:txBody>
      </p:sp>
      <p:sp>
        <p:nvSpPr>
          <p:cNvPr id="17" name="object 17"/>
          <p:cNvSpPr txBox="1"/>
          <p:nvPr/>
        </p:nvSpPr>
        <p:spPr>
          <a:xfrm>
            <a:off x="724946" y="1138058"/>
            <a:ext cx="7058121" cy="3890809"/>
          </a:xfrm>
          <a:prstGeom prst="rect">
            <a:avLst/>
          </a:prstGeom>
        </p:spPr>
        <p:txBody>
          <a:bodyPr vert="horz" wrap="square" lIns="0" tIns="12700" rIns="0" bIns="0" rtlCol="0">
            <a:spAutoFit/>
          </a:bodyPr>
          <a:lstStyle/>
          <a:p>
            <a:pPr marL="355600" indent="-342900">
              <a:lnSpc>
                <a:spcPct val="100000"/>
              </a:lnSpc>
              <a:spcBef>
                <a:spcPts val="100"/>
              </a:spcBef>
              <a:buChar char="•"/>
              <a:tabLst>
                <a:tab pos="354965" algn="l"/>
                <a:tab pos="355600" algn="l"/>
              </a:tabLst>
            </a:pPr>
            <a:r>
              <a:rPr lang="en-CA" sz="3000" spc="-80" dirty="0">
                <a:solidFill>
                  <a:srgbClr val="001F5F"/>
                </a:solidFill>
                <a:latin typeface="Arial"/>
                <a:cs typeface="Arial"/>
              </a:rPr>
              <a:t>May worsen</a:t>
            </a:r>
            <a:r>
              <a:rPr sz="3000" spc="-80" dirty="0">
                <a:solidFill>
                  <a:srgbClr val="001F5F"/>
                </a:solidFill>
                <a:latin typeface="Arial"/>
                <a:cs typeface="Arial"/>
              </a:rPr>
              <a:t> </a:t>
            </a:r>
            <a:r>
              <a:rPr lang="en-US" sz="3000" spc="-80" dirty="0" smtClean="0">
                <a:solidFill>
                  <a:srgbClr val="001F5F"/>
                </a:solidFill>
                <a:latin typeface="Arial"/>
                <a:cs typeface="Arial"/>
              </a:rPr>
              <a:t>agitation</a:t>
            </a:r>
            <a:r>
              <a:rPr sz="3000" spc="-55" dirty="0" smtClean="0">
                <a:solidFill>
                  <a:srgbClr val="001F5F"/>
                </a:solidFill>
                <a:latin typeface="Arial"/>
                <a:cs typeface="Arial"/>
              </a:rPr>
              <a:t>/confusion</a:t>
            </a:r>
            <a:endParaRPr sz="3000" dirty="0">
              <a:latin typeface="Arial"/>
              <a:cs typeface="Arial"/>
            </a:endParaRPr>
          </a:p>
          <a:p>
            <a:pPr marL="355600" marR="5080" indent="-342900">
              <a:lnSpc>
                <a:spcPct val="80000"/>
              </a:lnSpc>
              <a:spcBef>
                <a:spcPts val="720"/>
              </a:spcBef>
              <a:buChar char="•"/>
              <a:tabLst>
                <a:tab pos="354965" algn="l"/>
                <a:tab pos="355600" algn="l"/>
              </a:tabLst>
            </a:pPr>
            <a:r>
              <a:rPr sz="3000" spc="-170" dirty="0">
                <a:solidFill>
                  <a:srgbClr val="001F5F"/>
                </a:solidFill>
                <a:latin typeface="Arial"/>
                <a:cs typeface="Arial"/>
              </a:rPr>
              <a:t>Loss </a:t>
            </a:r>
            <a:r>
              <a:rPr sz="3000" spc="95" dirty="0">
                <a:solidFill>
                  <a:srgbClr val="001F5F"/>
                </a:solidFill>
                <a:latin typeface="Arial"/>
                <a:cs typeface="Arial"/>
              </a:rPr>
              <a:t>of</a:t>
            </a:r>
            <a:r>
              <a:rPr sz="3000" spc="-645" dirty="0">
                <a:solidFill>
                  <a:srgbClr val="001F5F"/>
                </a:solidFill>
                <a:latin typeface="Arial"/>
                <a:cs typeface="Arial"/>
              </a:rPr>
              <a:t> </a:t>
            </a:r>
            <a:r>
              <a:rPr sz="3000" spc="-15" dirty="0" smtClean="0">
                <a:solidFill>
                  <a:srgbClr val="001F5F"/>
                </a:solidFill>
                <a:latin typeface="Arial"/>
                <a:cs typeface="Arial"/>
              </a:rPr>
              <a:t>dignity/freedom</a:t>
            </a:r>
            <a:endParaRPr lang="en-US" sz="3000" spc="-15" dirty="0" smtClean="0">
              <a:solidFill>
                <a:srgbClr val="001F5F"/>
              </a:solidFill>
              <a:latin typeface="Arial"/>
              <a:cs typeface="Arial"/>
            </a:endParaRPr>
          </a:p>
          <a:p>
            <a:pPr marL="355600" marR="5080" indent="-342900">
              <a:lnSpc>
                <a:spcPct val="80000"/>
              </a:lnSpc>
              <a:spcBef>
                <a:spcPts val="720"/>
              </a:spcBef>
              <a:buChar char="•"/>
              <a:tabLst>
                <a:tab pos="354965" algn="l"/>
                <a:tab pos="355600" algn="l"/>
              </a:tabLst>
            </a:pPr>
            <a:r>
              <a:rPr sz="3000" spc="-55" dirty="0" smtClean="0">
                <a:solidFill>
                  <a:srgbClr val="001F5F"/>
                </a:solidFill>
                <a:latin typeface="Arial"/>
                <a:cs typeface="Arial"/>
              </a:rPr>
              <a:t>Emotional </a:t>
            </a:r>
            <a:r>
              <a:rPr sz="3000" spc="-80" dirty="0">
                <a:solidFill>
                  <a:srgbClr val="001F5F"/>
                </a:solidFill>
                <a:latin typeface="Arial"/>
                <a:cs typeface="Arial"/>
              </a:rPr>
              <a:t>distress: </a:t>
            </a:r>
            <a:r>
              <a:rPr sz="3000" spc="-25" dirty="0">
                <a:solidFill>
                  <a:srgbClr val="001F5F"/>
                </a:solidFill>
                <a:latin typeface="Arial"/>
                <a:cs typeface="Arial"/>
              </a:rPr>
              <a:t>humiliation,</a:t>
            </a:r>
            <a:r>
              <a:rPr sz="3000" spc="-409" dirty="0">
                <a:solidFill>
                  <a:srgbClr val="001F5F"/>
                </a:solidFill>
                <a:latin typeface="Arial"/>
                <a:cs typeface="Arial"/>
              </a:rPr>
              <a:t> </a:t>
            </a:r>
            <a:r>
              <a:rPr sz="3000" spc="-75" dirty="0">
                <a:solidFill>
                  <a:srgbClr val="001F5F"/>
                </a:solidFill>
                <a:latin typeface="Arial"/>
                <a:cs typeface="Arial"/>
              </a:rPr>
              <a:t>anger,  </a:t>
            </a:r>
            <a:r>
              <a:rPr sz="3000" spc="-125" dirty="0">
                <a:solidFill>
                  <a:srgbClr val="001F5F"/>
                </a:solidFill>
                <a:latin typeface="Arial"/>
                <a:cs typeface="Arial"/>
              </a:rPr>
              <a:t>hopelessness</a:t>
            </a:r>
            <a:endParaRPr sz="3000" dirty="0">
              <a:latin typeface="Arial"/>
              <a:cs typeface="Arial"/>
            </a:endParaRPr>
          </a:p>
          <a:p>
            <a:pPr marL="355600" indent="-342900">
              <a:lnSpc>
                <a:spcPct val="100000"/>
              </a:lnSpc>
              <a:spcBef>
                <a:spcPts val="30"/>
              </a:spcBef>
              <a:buChar char="•"/>
              <a:tabLst>
                <a:tab pos="354965" algn="l"/>
                <a:tab pos="355600" algn="l"/>
              </a:tabLst>
            </a:pPr>
            <a:r>
              <a:rPr sz="3000" spc="-80" dirty="0">
                <a:solidFill>
                  <a:srgbClr val="001F5F"/>
                </a:solidFill>
                <a:latin typeface="Arial"/>
                <a:cs typeface="Arial"/>
              </a:rPr>
              <a:t>Separation</a:t>
            </a:r>
            <a:r>
              <a:rPr sz="3000" spc="-190" dirty="0">
                <a:solidFill>
                  <a:srgbClr val="001F5F"/>
                </a:solidFill>
                <a:latin typeface="Arial"/>
                <a:cs typeface="Arial"/>
              </a:rPr>
              <a:t> </a:t>
            </a:r>
            <a:r>
              <a:rPr sz="3000" spc="95" dirty="0">
                <a:solidFill>
                  <a:srgbClr val="001F5F"/>
                </a:solidFill>
                <a:latin typeface="Arial"/>
                <a:cs typeface="Arial"/>
              </a:rPr>
              <a:t>of</a:t>
            </a:r>
            <a:r>
              <a:rPr sz="3000" spc="-185" dirty="0">
                <a:solidFill>
                  <a:srgbClr val="001F5F"/>
                </a:solidFill>
                <a:latin typeface="Arial"/>
                <a:cs typeface="Arial"/>
              </a:rPr>
              <a:t> </a:t>
            </a:r>
            <a:r>
              <a:rPr sz="3000" spc="-70" dirty="0">
                <a:solidFill>
                  <a:srgbClr val="001F5F"/>
                </a:solidFill>
                <a:latin typeface="Arial"/>
                <a:cs typeface="Arial"/>
              </a:rPr>
              <a:t>caregiver</a:t>
            </a:r>
            <a:r>
              <a:rPr sz="3000" spc="-210" dirty="0">
                <a:solidFill>
                  <a:srgbClr val="001F5F"/>
                </a:solidFill>
                <a:latin typeface="Arial"/>
                <a:cs typeface="Arial"/>
              </a:rPr>
              <a:t> </a:t>
            </a:r>
            <a:r>
              <a:rPr sz="3000" spc="50" dirty="0">
                <a:solidFill>
                  <a:srgbClr val="001F5F"/>
                </a:solidFill>
                <a:latin typeface="Arial"/>
                <a:cs typeface="Arial"/>
              </a:rPr>
              <a:t>from</a:t>
            </a:r>
            <a:r>
              <a:rPr sz="3000" spc="-190" dirty="0">
                <a:solidFill>
                  <a:srgbClr val="001F5F"/>
                </a:solidFill>
                <a:latin typeface="Arial"/>
                <a:cs typeface="Arial"/>
              </a:rPr>
              <a:t> </a:t>
            </a:r>
            <a:r>
              <a:rPr sz="3000" spc="-105" dirty="0">
                <a:solidFill>
                  <a:srgbClr val="001F5F"/>
                </a:solidFill>
                <a:latin typeface="Arial"/>
                <a:cs typeface="Arial"/>
              </a:rPr>
              <a:t>care</a:t>
            </a:r>
            <a:r>
              <a:rPr sz="3000" spc="-180" dirty="0">
                <a:solidFill>
                  <a:srgbClr val="001F5F"/>
                </a:solidFill>
                <a:latin typeface="Arial"/>
                <a:cs typeface="Arial"/>
              </a:rPr>
              <a:t> </a:t>
            </a:r>
            <a:r>
              <a:rPr sz="3000" spc="-65" dirty="0">
                <a:solidFill>
                  <a:srgbClr val="001F5F"/>
                </a:solidFill>
                <a:latin typeface="Arial"/>
                <a:cs typeface="Arial"/>
              </a:rPr>
              <a:t>receiver</a:t>
            </a:r>
            <a:endParaRPr sz="3000" dirty="0">
              <a:latin typeface="Arial"/>
              <a:cs typeface="Arial"/>
            </a:endParaRPr>
          </a:p>
          <a:p>
            <a:pPr marL="355600" marR="276225" indent="-342900">
              <a:lnSpc>
                <a:spcPts val="2880"/>
              </a:lnSpc>
              <a:spcBef>
                <a:spcPts val="695"/>
              </a:spcBef>
              <a:buChar char="•"/>
              <a:tabLst>
                <a:tab pos="354965" algn="l"/>
                <a:tab pos="355600" algn="l"/>
              </a:tabLst>
            </a:pPr>
            <a:r>
              <a:rPr sz="3000" spc="-25" dirty="0">
                <a:solidFill>
                  <a:srgbClr val="001F5F"/>
                </a:solidFill>
                <a:latin typeface="Arial"/>
                <a:cs typeface="Arial"/>
              </a:rPr>
              <a:t>Potential </a:t>
            </a:r>
            <a:r>
              <a:rPr sz="3000" spc="-110" dirty="0">
                <a:solidFill>
                  <a:srgbClr val="001F5F"/>
                </a:solidFill>
                <a:latin typeface="Arial"/>
                <a:cs typeface="Arial"/>
              </a:rPr>
              <a:t>increase </a:t>
            </a:r>
            <a:r>
              <a:rPr sz="3000" spc="-30" dirty="0">
                <a:solidFill>
                  <a:srgbClr val="001F5F"/>
                </a:solidFill>
                <a:latin typeface="Arial"/>
                <a:cs typeface="Arial"/>
              </a:rPr>
              <a:t>in </a:t>
            </a:r>
            <a:r>
              <a:rPr sz="3000" spc="-50" dirty="0">
                <a:solidFill>
                  <a:srgbClr val="001F5F"/>
                </a:solidFill>
                <a:latin typeface="Arial"/>
                <a:cs typeface="Arial"/>
              </a:rPr>
              <a:t>incontinence,</a:t>
            </a:r>
            <a:r>
              <a:rPr sz="3000" spc="-625" dirty="0">
                <a:solidFill>
                  <a:srgbClr val="001F5F"/>
                </a:solidFill>
                <a:latin typeface="Arial"/>
                <a:cs typeface="Arial"/>
              </a:rPr>
              <a:t> </a:t>
            </a:r>
            <a:r>
              <a:rPr sz="3000" spc="-85" dirty="0">
                <a:solidFill>
                  <a:srgbClr val="001F5F"/>
                </a:solidFill>
                <a:latin typeface="Arial"/>
                <a:cs typeface="Arial"/>
              </a:rPr>
              <a:t>pressure  </a:t>
            </a:r>
            <a:r>
              <a:rPr sz="3000" spc="-65" dirty="0">
                <a:solidFill>
                  <a:srgbClr val="001F5F"/>
                </a:solidFill>
                <a:latin typeface="Arial"/>
                <a:cs typeface="Arial"/>
              </a:rPr>
              <a:t>injuries, pneumonia, </a:t>
            </a:r>
            <a:r>
              <a:rPr sz="3000" spc="-75" dirty="0">
                <a:solidFill>
                  <a:srgbClr val="001F5F"/>
                </a:solidFill>
                <a:latin typeface="Arial"/>
                <a:cs typeface="Arial"/>
              </a:rPr>
              <a:t>deep </a:t>
            </a:r>
            <a:r>
              <a:rPr sz="3000" spc="-70" dirty="0">
                <a:solidFill>
                  <a:srgbClr val="001F5F"/>
                </a:solidFill>
                <a:latin typeface="Arial"/>
                <a:cs typeface="Arial"/>
              </a:rPr>
              <a:t>vein</a:t>
            </a:r>
            <a:r>
              <a:rPr sz="3000" spc="-525" dirty="0">
                <a:solidFill>
                  <a:srgbClr val="001F5F"/>
                </a:solidFill>
                <a:latin typeface="Arial"/>
                <a:cs typeface="Arial"/>
              </a:rPr>
              <a:t> </a:t>
            </a:r>
            <a:r>
              <a:rPr sz="3000" spc="-30" dirty="0">
                <a:solidFill>
                  <a:srgbClr val="001F5F"/>
                </a:solidFill>
                <a:latin typeface="Arial"/>
                <a:cs typeface="Arial"/>
              </a:rPr>
              <a:t>thrombosis</a:t>
            </a:r>
            <a:r>
              <a:rPr lang="en-CA" sz="3000" spc="-30" dirty="0">
                <a:solidFill>
                  <a:srgbClr val="001F5F"/>
                </a:solidFill>
                <a:latin typeface="Arial"/>
                <a:cs typeface="Arial"/>
              </a:rPr>
              <a:t> by restricting mobility</a:t>
            </a:r>
            <a:endParaRPr sz="3000" dirty="0">
              <a:latin typeface="Arial"/>
              <a:cs typeface="Arial"/>
            </a:endParaRPr>
          </a:p>
        </p:txBody>
      </p:sp>
      <p:sp>
        <p:nvSpPr>
          <p:cNvPr id="18" name="object 18"/>
          <p:cNvSpPr/>
          <p:nvPr/>
        </p:nvSpPr>
        <p:spPr>
          <a:xfrm>
            <a:off x="7558023" y="3810000"/>
            <a:ext cx="1585976" cy="3047996"/>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37086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57908" y="453593"/>
            <a:ext cx="5726430" cy="697230"/>
          </a:xfrm>
          <a:prstGeom prst="rect">
            <a:avLst/>
          </a:prstGeom>
        </p:spPr>
        <p:txBody>
          <a:bodyPr vert="horz" wrap="square" lIns="0" tIns="13335" rIns="0" bIns="0" rtlCol="0">
            <a:spAutoFit/>
          </a:bodyPr>
          <a:lstStyle/>
          <a:p>
            <a:pPr marL="12700">
              <a:lnSpc>
                <a:spcPct val="100000"/>
              </a:lnSpc>
              <a:spcBef>
                <a:spcPts val="105"/>
              </a:spcBef>
            </a:pPr>
            <a:r>
              <a:rPr sz="4400" spc="-210" dirty="0"/>
              <a:t>Benefits </a:t>
            </a:r>
            <a:r>
              <a:rPr sz="4400" spc="-50" dirty="0"/>
              <a:t>of </a:t>
            </a:r>
            <a:r>
              <a:rPr sz="4400" spc="-345" dirty="0"/>
              <a:t>Bed </a:t>
            </a:r>
            <a:r>
              <a:rPr sz="4400" spc="-270" dirty="0"/>
              <a:t>Rail</a:t>
            </a:r>
            <a:r>
              <a:rPr sz="4400" spc="-525" dirty="0"/>
              <a:t> </a:t>
            </a:r>
            <a:r>
              <a:rPr sz="4400" spc="-360" dirty="0"/>
              <a:t>Use</a:t>
            </a:r>
            <a:endParaRPr sz="4400"/>
          </a:p>
        </p:txBody>
      </p:sp>
      <p:sp>
        <p:nvSpPr>
          <p:cNvPr id="4" name="object 4"/>
          <p:cNvSpPr txBox="1"/>
          <p:nvPr/>
        </p:nvSpPr>
        <p:spPr>
          <a:xfrm>
            <a:off x="346656" y="1447800"/>
            <a:ext cx="8480425" cy="2984150"/>
          </a:xfrm>
          <a:prstGeom prst="rect">
            <a:avLst/>
          </a:prstGeom>
        </p:spPr>
        <p:txBody>
          <a:bodyPr vert="horz" wrap="square" lIns="0" tIns="110490" rIns="0" bIns="0" rtlCol="0">
            <a:spAutoFit/>
          </a:bodyPr>
          <a:lstStyle/>
          <a:p>
            <a:pPr marL="355600" indent="-342900">
              <a:lnSpc>
                <a:spcPct val="100000"/>
              </a:lnSpc>
              <a:spcBef>
                <a:spcPts val="870"/>
              </a:spcBef>
              <a:buChar char="•"/>
              <a:tabLst>
                <a:tab pos="354965" algn="l"/>
                <a:tab pos="355600" algn="l"/>
              </a:tabLst>
            </a:pPr>
            <a:r>
              <a:rPr sz="3200" spc="-114" dirty="0">
                <a:solidFill>
                  <a:srgbClr val="001F5F"/>
                </a:solidFill>
                <a:latin typeface="Arial"/>
                <a:cs typeface="Arial"/>
              </a:rPr>
              <a:t>Aids</a:t>
            </a:r>
            <a:r>
              <a:rPr sz="3200" spc="-200" dirty="0">
                <a:solidFill>
                  <a:srgbClr val="001F5F"/>
                </a:solidFill>
                <a:latin typeface="Arial"/>
                <a:cs typeface="Arial"/>
              </a:rPr>
              <a:t> </a:t>
            </a:r>
            <a:r>
              <a:rPr sz="3200" spc="-30" dirty="0">
                <a:solidFill>
                  <a:srgbClr val="001F5F"/>
                </a:solidFill>
                <a:latin typeface="Arial"/>
                <a:cs typeface="Arial"/>
              </a:rPr>
              <a:t>in</a:t>
            </a:r>
            <a:r>
              <a:rPr sz="3200" spc="-195" dirty="0">
                <a:solidFill>
                  <a:srgbClr val="001F5F"/>
                </a:solidFill>
                <a:latin typeface="Arial"/>
                <a:cs typeface="Arial"/>
              </a:rPr>
              <a:t> </a:t>
            </a:r>
            <a:r>
              <a:rPr sz="3200" spc="15" dirty="0">
                <a:solidFill>
                  <a:srgbClr val="001F5F"/>
                </a:solidFill>
                <a:latin typeface="Arial"/>
                <a:cs typeface="Arial"/>
              </a:rPr>
              <a:t>turning</a:t>
            </a:r>
            <a:r>
              <a:rPr sz="3200" spc="-210" dirty="0">
                <a:solidFill>
                  <a:srgbClr val="001F5F"/>
                </a:solidFill>
                <a:latin typeface="Arial"/>
                <a:cs typeface="Arial"/>
              </a:rPr>
              <a:t> </a:t>
            </a:r>
            <a:r>
              <a:rPr sz="3200" spc="-90" dirty="0">
                <a:solidFill>
                  <a:srgbClr val="001F5F"/>
                </a:solidFill>
                <a:latin typeface="Arial"/>
                <a:cs typeface="Arial"/>
              </a:rPr>
              <a:t>and</a:t>
            </a:r>
            <a:r>
              <a:rPr sz="3200" spc="-190" dirty="0">
                <a:solidFill>
                  <a:srgbClr val="001F5F"/>
                </a:solidFill>
                <a:latin typeface="Arial"/>
                <a:cs typeface="Arial"/>
              </a:rPr>
              <a:t> </a:t>
            </a:r>
            <a:r>
              <a:rPr sz="3200" spc="-20" dirty="0">
                <a:solidFill>
                  <a:srgbClr val="001F5F"/>
                </a:solidFill>
                <a:latin typeface="Arial"/>
                <a:cs typeface="Arial"/>
              </a:rPr>
              <a:t>repositioning</a:t>
            </a:r>
            <a:r>
              <a:rPr sz="3200" spc="-204" dirty="0">
                <a:solidFill>
                  <a:srgbClr val="001F5F"/>
                </a:solidFill>
                <a:latin typeface="Arial"/>
                <a:cs typeface="Arial"/>
              </a:rPr>
              <a:t> </a:t>
            </a:r>
            <a:r>
              <a:rPr sz="3200" spc="-30" dirty="0">
                <a:solidFill>
                  <a:srgbClr val="001F5F"/>
                </a:solidFill>
                <a:latin typeface="Arial"/>
                <a:cs typeface="Arial"/>
              </a:rPr>
              <a:t>in</a:t>
            </a:r>
            <a:r>
              <a:rPr sz="3200" spc="-195" dirty="0">
                <a:solidFill>
                  <a:srgbClr val="001F5F"/>
                </a:solidFill>
                <a:latin typeface="Arial"/>
                <a:cs typeface="Arial"/>
              </a:rPr>
              <a:t> </a:t>
            </a:r>
            <a:r>
              <a:rPr sz="3200" spc="-50" dirty="0">
                <a:solidFill>
                  <a:srgbClr val="001F5F"/>
                </a:solidFill>
                <a:latin typeface="Arial"/>
                <a:cs typeface="Arial"/>
              </a:rPr>
              <a:t>bed</a:t>
            </a:r>
            <a:endParaRPr sz="3200" dirty="0">
              <a:latin typeface="Arial"/>
              <a:cs typeface="Arial"/>
            </a:endParaRPr>
          </a:p>
          <a:p>
            <a:pPr marL="355600" indent="-342900">
              <a:lnSpc>
                <a:spcPct val="100000"/>
              </a:lnSpc>
              <a:spcBef>
                <a:spcPts val="765"/>
              </a:spcBef>
              <a:buChar char="•"/>
              <a:tabLst>
                <a:tab pos="354965" algn="l"/>
                <a:tab pos="355600" algn="l"/>
              </a:tabLst>
            </a:pPr>
            <a:r>
              <a:rPr lang="en-CA" sz="3200" spc="-100" dirty="0">
                <a:solidFill>
                  <a:srgbClr val="001F5F"/>
                </a:solidFill>
                <a:latin typeface="Arial"/>
                <a:cs typeface="Arial"/>
              </a:rPr>
              <a:t>May provide </a:t>
            </a:r>
            <a:r>
              <a:rPr sz="3200" spc="-70" dirty="0">
                <a:solidFill>
                  <a:srgbClr val="001F5F"/>
                </a:solidFill>
                <a:latin typeface="Arial"/>
                <a:cs typeface="Arial"/>
              </a:rPr>
              <a:t>hand-hold</a:t>
            </a:r>
            <a:r>
              <a:rPr sz="3200" spc="-180" dirty="0">
                <a:solidFill>
                  <a:srgbClr val="001F5F"/>
                </a:solidFill>
                <a:latin typeface="Arial"/>
                <a:cs typeface="Arial"/>
              </a:rPr>
              <a:t> </a:t>
            </a:r>
            <a:r>
              <a:rPr sz="3200" spc="90" dirty="0">
                <a:solidFill>
                  <a:srgbClr val="001F5F"/>
                </a:solidFill>
                <a:latin typeface="Arial"/>
                <a:cs typeface="Arial"/>
              </a:rPr>
              <a:t>for</a:t>
            </a:r>
            <a:r>
              <a:rPr sz="3200" spc="-195" dirty="0">
                <a:solidFill>
                  <a:srgbClr val="001F5F"/>
                </a:solidFill>
                <a:latin typeface="Arial"/>
                <a:cs typeface="Arial"/>
              </a:rPr>
              <a:t> </a:t>
            </a:r>
            <a:r>
              <a:rPr sz="3200" spc="30" dirty="0">
                <a:solidFill>
                  <a:srgbClr val="001F5F"/>
                </a:solidFill>
                <a:latin typeface="Arial"/>
                <a:cs typeface="Arial"/>
              </a:rPr>
              <a:t>getting</a:t>
            </a:r>
            <a:r>
              <a:rPr sz="3200" spc="-204" dirty="0">
                <a:solidFill>
                  <a:srgbClr val="001F5F"/>
                </a:solidFill>
                <a:latin typeface="Arial"/>
                <a:cs typeface="Arial"/>
              </a:rPr>
              <a:t> </a:t>
            </a:r>
            <a:r>
              <a:rPr sz="3200" spc="15" dirty="0">
                <a:solidFill>
                  <a:srgbClr val="001F5F"/>
                </a:solidFill>
                <a:latin typeface="Arial"/>
                <a:cs typeface="Arial"/>
              </a:rPr>
              <a:t>in/out</a:t>
            </a:r>
            <a:r>
              <a:rPr sz="3200" spc="-195" dirty="0">
                <a:solidFill>
                  <a:srgbClr val="001F5F"/>
                </a:solidFill>
                <a:latin typeface="Arial"/>
                <a:cs typeface="Arial"/>
              </a:rPr>
              <a:t> </a:t>
            </a:r>
            <a:r>
              <a:rPr sz="3200" spc="100" dirty="0">
                <a:solidFill>
                  <a:srgbClr val="001F5F"/>
                </a:solidFill>
                <a:latin typeface="Arial"/>
                <a:cs typeface="Arial"/>
              </a:rPr>
              <a:t>of</a:t>
            </a:r>
            <a:r>
              <a:rPr sz="3200" spc="-195" dirty="0">
                <a:solidFill>
                  <a:srgbClr val="001F5F"/>
                </a:solidFill>
                <a:latin typeface="Arial"/>
                <a:cs typeface="Arial"/>
              </a:rPr>
              <a:t> </a:t>
            </a:r>
            <a:r>
              <a:rPr sz="3200" spc="-55" dirty="0">
                <a:solidFill>
                  <a:srgbClr val="001F5F"/>
                </a:solidFill>
                <a:latin typeface="Arial"/>
                <a:cs typeface="Arial"/>
              </a:rPr>
              <a:t>bed</a:t>
            </a:r>
            <a:endParaRPr sz="3200" dirty="0">
              <a:latin typeface="Arial"/>
              <a:cs typeface="Arial"/>
            </a:endParaRPr>
          </a:p>
          <a:p>
            <a:pPr marL="355600" indent="-342900">
              <a:lnSpc>
                <a:spcPct val="100000"/>
              </a:lnSpc>
              <a:spcBef>
                <a:spcPts val="770"/>
              </a:spcBef>
              <a:buChar char="•"/>
              <a:tabLst>
                <a:tab pos="354965" algn="l"/>
                <a:tab pos="355600" algn="l"/>
              </a:tabLst>
            </a:pPr>
            <a:r>
              <a:rPr sz="3200" spc="-100" dirty="0">
                <a:solidFill>
                  <a:srgbClr val="001F5F"/>
                </a:solidFill>
                <a:latin typeface="Arial"/>
                <a:cs typeface="Arial"/>
              </a:rPr>
              <a:t>Provides</a:t>
            </a:r>
            <a:r>
              <a:rPr sz="3200" spc="-200" dirty="0">
                <a:solidFill>
                  <a:srgbClr val="001F5F"/>
                </a:solidFill>
                <a:latin typeface="Arial"/>
                <a:cs typeface="Arial"/>
              </a:rPr>
              <a:t> </a:t>
            </a:r>
            <a:r>
              <a:rPr sz="3200" spc="-210" dirty="0">
                <a:solidFill>
                  <a:srgbClr val="001F5F"/>
                </a:solidFill>
                <a:latin typeface="Arial"/>
                <a:cs typeface="Arial"/>
              </a:rPr>
              <a:t>a</a:t>
            </a:r>
            <a:r>
              <a:rPr sz="3200" spc="-200" dirty="0">
                <a:solidFill>
                  <a:srgbClr val="001F5F"/>
                </a:solidFill>
                <a:latin typeface="Arial"/>
                <a:cs typeface="Arial"/>
              </a:rPr>
              <a:t> </a:t>
            </a:r>
            <a:r>
              <a:rPr sz="3200" spc="-25" dirty="0">
                <a:solidFill>
                  <a:srgbClr val="001F5F"/>
                </a:solidFill>
                <a:latin typeface="Arial"/>
                <a:cs typeface="Arial"/>
              </a:rPr>
              <a:t>feeling</a:t>
            </a:r>
            <a:r>
              <a:rPr sz="3200" spc="-200" dirty="0">
                <a:solidFill>
                  <a:srgbClr val="001F5F"/>
                </a:solidFill>
                <a:latin typeface="Arial"/>
                <a:cs typeface="Arial"/>
              </a:rPr>
              <a:t> </a:t>
            </a:r>
            <a:r>
              <a:rPr sz="3200" spc="100" dirty="0">
                <a:solidFill>
                  <a:srgbClr val="001F5F"/>
                </a:solidFill>
                <a:latin typeface="Arial"/>
                <a:cs typeface="Arial"/>
              </a:rPr>
              <a:t>of</a:t>
            </a:r>
            <a:r>
              <a:rPr sz="3200" spc="-200" dirty="0">
                <a:solidFill>
                  <a:srgbClr val="001F5F"/>
                </a:solidFill>
                <a:latin typeface="Arial"/>
                <a:cs typeface="Arial"/>
              </a:rPr>
              <a:t> </a:t>
            </a:r>
            <a:r>
              <a:rPr sz="3200" spc="50" dirty="0">
                <a:solidFill>
                  <a:srgbClr val="001F5F"/>
                </a:solidFill>
                <a:latin typeface="Arial"/>
                <a:cs typeface="Arial"/>
              </a:rPr>
              <a:t>comfort</a:t>
            </a:r>
            <a:r>
              <a:rPr sz="3200" spc="-200" dirty="0">
                <a:solidFill>
                  <a:srgbClr val="001F5F"/>
                </a:solidFill>
                <a:latin typeface="Arial"/>
                <a:cs typeface="Arial"/>
              </a:rPr>
              <a:t> </a:t>
            </a:r>
            <a:r>
              <a:rPr sz="3200" spc="-90" dirty="0">
                <a:solidFill>
                  <a:srgbClr val="001F5F"/>
                </a:solidFill>
                <a:latin typeface="Arial"/>
                <a:cs typeface="Arial"/>
              </a:rPr>
              <a:t>and</a:t>
            </a:r>
            <a:r>
              <a:rPr sz="3200" spc="-200" dirty="0">
                <a:solidFill>
                  <a:srgbClr val="001F5F"/>
                </a:solidFill>
                <a:latin typeface="Arial"/>
                <a:cs typeface="Arial"/>
              </a:rPr>
              <a:t> </a:t>
            </a:r>
            <a:r>
              <a:rPr sz="3200" spc="-50" dirty="0">
                <a:solidFill>
                  <a:srgbClr val="001F5F"/>
                </a:solidFill>
                <a:latin typeface="Arial"/>
                <a:cs typeface="Arial"/>
              </a:rPr>
              <a:t>security</a:t>
            </a:r>
            <a:r>
              <a:rPr sz="3200" spc="-260" dirty="0">
                <a:solidFill>
                  <a:srgbClr val="001F5F"/>
                </a:solidFill>
                <a:latin typeface="Arial"/>
                <a:cs typeface="Arial"/>
              </a:rPr>
              <a:t> </a:t>
            </a:r>
            <a:r>
              <a:rPr sz="1600" i="1" spc="-70" dirty="0">
                <a:solidFill>
                  <a:srgbClr val="001F5F"/>
                </a:solidFill>
                <a:latin typeface="Trebuchet MS"/>
                <a:cs typeface="Trebuchet MS"/>
              </a:rPr>
              <a:t>(for</a:t>
            </a:r>
            <a:r>
              <a:rPr sz="1600" i="1" spc="-150" dirty="0">
                <a:solidFill>
                  <a:srgbClr val="001F5F"/>
                </a:solidFill>
                <a:latin typeface="Trebuchet MS"/>
                <a:cs typeface="Trebuchet MS"/>
              </a:rPr>
              <a:t> </a:t>
            </a:r>
            <a:r>
              <a:rPr sz="1600" i="1" spc="-45" dirty="0">
                <a:solidFill>
                  <a:srgbClr val="001F5F"/>
                </a:solidFill>
                <a:latin typeface="Trebuchet MS"/>
                <a:cs typeface="Trebuchet MS"/>
              </a:rPr>
              <a:t>some)</a:t>
            </a:r>
            <a:endParaRPr sz="1600" dirty="0">
              <a:latin typeface="Trebuchet MS"/>
              <a:cs typeface="Trebuchet MS"/>
            </a:endParaRPr>
          </a:p>
          <a:p>
            <a:pPr marL="355600" marR="820419" indent="-342900">
              <a:lnSpc>
                <a:spcPct val="100000"/>
              </a:lnSpc>
              <a:spcBef>
                <a:spcPts val="770"/>
              </a:spcBef>
              <a:buChar char="•"/>
              <a:tabLst>
                <a:tab pos="354965" algn="l"/>
                <a:tab pos="355600" algn="l"/>
              </a:tabLst>
            </a:pPr>
            <a:r>
              <a:rPr lang="en-CA" sz="3200" spc="-170" dirty="0">
                <a:solidFill>
                  <a:srgbClr val="001F5F"/>
                </a:solidFill>
                <a:latin typeface="Arial"/>
                <a:cs typeface="Arial"/>
              </a:rPr>
              <a:t>May r</a:t>
            </a:r>
            <a:r>
              <a:rPr sz="3200" spc="-170" dirty="0">
                <a:solidFill>
                  <a:srgbClr val="001F5F"/>
                </a:solidFill>
                <a:latin typeface="Arial"/>
                <a:cs typeface="Arial"/>
              </a:rPr>
              <a:t>educe</a:t>
            </a:r>
            <a:r>
              <a:rPr lang="en-CA" sz="3200" spc="-170" dirty="0">
                <a:solidFill>
                  <a:srgbClr val="001F5F"/>
                </a:solidFill>
                <a:latin typeface="Arial"/>
                <a:cs typeface="Arial"/>
              </a:rPr>
              <a:t> </a:t>
            </a:r>
            <a:r>
              <a:rPr sz="3200" spc="-60" dirty="0">
                <a:solidFill>
                  <a:srgbClr val="001F5F"/>
                </a:solidFill>
                <a:latin typeface="Arial"/>
                <a:cs typeface="Arial"/>
              </a:rPr>
              <a:t>risk</a:t>
            </a:r>
            <a:r>
              <a:rPr sz="3200" spc="-195" dirty="0">
                <a:solidFill>
                  <a:srgbClr val="001F5F"/>
                </a:solidFill>
                <a:latin typeface="Arial"/>
                <a:cs typeface="Arial"/>
              </a:rPr>
              <a:t> </a:t>
            </a:r>
            <a:r>
              <a:rPr sz="3200" spc="100" dirty="0">
                <a:solidFill>
                  <a:srgbClr val="001F5F"/>
                </a:solidFill>
                <a:latin typeface="Arial"/>
                <a:cs typeface="Arial"/>
              </a:rPr>
              <a:t>of</a:t>
            </a:r>
            <a:r>
              <a:rPr sz="3200" spc="-225" dirty="0">
                <a:solidFill>
                  <a:srgbClr val="001F5F"/>
                </a:solidFill>
                <a:latin typeface="Arial"/>
                <a:cs typeface="Arial"/>
              </a:rPr>
              <a:t> </a:t>
            </a:r>
            <a:r>
              <a:rPr sz="3200" spc="-15" dirty="0">
                <a:solidFill>
                  <a:srgbClr val="001F5F"/>
                </a:solidFill>
                <a:latin typeface="Arial"/>
                <a:cs typeface="Arial"/>
              </a:rPr>
              <a:t>falling</a:t>
            </a:r>
            <a:r>
              <a:rPr sz="3200" spc="-175" dirty="0">
                <a:solidFill>
                  <a:srgbClr val="001F5F"/>
                </a:solidFill>
                <a:latin typeface="Arial"/>
                <a:cs typeface="Arial"/>
              </a:rPr>
              <a:t> </a:t>
            </a:r>
            <a:r>
              <a:rPr sz="3200" spc="65" dirty="0">
                <a:solidFill>
                  <a:srgbClr val="001F5F"/>
                </a:solidFill>
                <a:latin typeface="Arial"/>
                <a:cs typeface="Arial"/>
              </a:rPr>
              <a:t>out</a:t>
            </a:r>
            <a:r>
              <a:rPr sz="3200" spc="-190" dirty="0">
                <a:solidFill>
                  <a:srgbClr val="001F5F"/>
                </a:solidFill>
                <a:latin typeface="Arial"/>
                <a:cs typeface="Arial"/>
              </a:rPr>
              <a:t> </a:t>
            </a:r>
            <a:r>
              <a:rPr sz="3200" spc="100" dirty="0">
                <a:solidFill>
                  <a:srgbClr val="001F5F"/>
                </a:solidFill>
                <a:latin typeface="Arial"/>
                <a:cs typeface="Arial"/>
              </a:rPr>
              <a:t>of</a:t>
            </a:r>
            <a:r>
              <a:rPr sz="3200" spc="-195" dirty="0">
                <a:solidFill>
                  <a:srgbClr val="001F5F"/>
                </a:solidFill>
                <a:latin typeface="Arial"/>
                <a:cs typeface="Arial"/>
              </a:rPr>
              <a:t> </a:t>
            </a:r>
            <a:r>
              <a:rPr sz="3200" spc="-55" dirty="0">
                <a:solidFill>
                  <a:srgbClr val="001F5F"/>
                </a:solidFill>
                <a:latin typeface="Arial"/>
                <a:cs typeface="Arial"/>
              </a:rPr>
              <a:t>bed </a:t>
            </a:r>
            <a:endParaRPr sz="3200" dirty="0">
              <a:latin typeface="Arial"/>
              <a:cs typeface="Arial"/>
            </a:endParaRPr>
          </a:p>
          <a:p>
            <a:pPr marL="355600" indent="-342900">
              <a:lnSpc>
                <a:spcPct val="100000"/>
              </a:lnSpc>
              <a:spcBef>
                <a:spcPts val="770"/>
              </a:spcBef>
              <a:buChar char="•"/>
              <a:tabLst>
                <a:tab pos="354965" algn="l"/>
                <a:tab pos="355600" algn="l"/>
              </a:tabLst>
            </a:pPr>
            <a:r>
              <a:rPr sz="3200" spc="-100" dirty="0">
                <a:solidFill>
                  <a:srgbClr val="001F5F"/>
                </a:solidFill>
                <a:latin typeface="Arial"/>
                <a:cs typeface="Arial"/>
              </a:rPr>
              <a:t>Provides </a:t>
            </a:r>
            <a:r>
              <a:rPr sz="3200" spc="-185" dirty="0">
                <a:solidFill>
                  <a:srgbClr val="001F5F"/>
                </a:solidFill>
                <a:latin typeface="Arial"/>
                <a:cs typeface="Arial"/>
              </a:rPr>
              <a:t>easy </a:t>
            </a:r>
            <a:r>
              <a:rPr sz="3200" spc="-200" dirty="0">
                <a:solidFill>
                  <a:srgbClr val="001F5F"/>
                </a:solidFill>
                <a:latin typeface="Arial"/>
                <a:cs typeface="Arial"/>
              </a:rPr>
              <a:t>access </a:t>
            </a:r>
            <a:r>
              <a:rPr sz="3200" spc="135" dirty="0">
                <a:solidFill>
                  <a:srgbClr val="001F5F"/>
                </a:solidFill>
                <a:latin typeface="Arial"/>
                <a:cs typeface="Arial"/>
              </a:rPr>
              <a:t>to </a:t>
            </a:r>
            <a:r>
              <a:rPr sz="3200" spc="-55" dirty="0">
                <a:solidFill>
                  <a:srgbClr val="001F5F"/>
                </a:solidFill>
                <a:latin typeface="Arial"/>
                <a:cs typeface="Arial"/>
              </a:rPr>
              <a:t>bed</a:t>
            </a:r>
            <a:r>
              <a:rPr sz="3200" spc="-635" dirty="0">
                <a:solidFill>
                  <a:srgbClr val="001F5F"/>
                </a:solidFill>
                <a:latin typeface="Arial"/>
                <a:cs typeface="Arial"/>
              </a:rPr>
              <a:t> </a:t>
            </a:r>
            <a:r>
              <a:rPr sz="3200" spc="-15" dirty="0">
                <a:solidFill>
                  <a:srgbClr val="001F5F"/>
                </a:solidFill>
                <a:latin typeface="Arial"/>
                <a:cs typeface="Arial"/>
              </a:rPr>
              <a:t>controls</a:t>
            </a:r>
            <a:endParaRPr sz="3200" dirty="0">
              <a:latin typeface="Arial"/>
              <a:cs typeface="Arial"/>
            </a:endParaRPr>
          </a:p>
        </p:txBody>
      </p:sp>
    </p:spTree>
    <p:extLst>
      <p:ext uri="{BB962C8B-B14F-4D97-AF65-F5344CB8AC3E}">
        <p14:creationId xmlns:p14="http://schemas.microsoft.com/office/powerpoint/2010/main" val="29347850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534400" cy="677108"/>
          </a:xfrm>
        </p:spPr>
        <p:txBody>
          <a:bodyPr/>
          <a:lstStyle/>
          <a:p>
            <a:pPr algn="ctr"/>
            <a:r>
              <a:rPr lang="en-US" sz="4400" dirty="0"/>
              <a:t>Balancing the Risks</a:t>
            </a:r>
          </a:p>
        </p:txBody>
      </p:sp>
      <p:sp>
        <p:nvSpPr>
          <p:cNvPr id="3" name="Text Placeholder 2"/>
          <p:cNvSpPr>
            <a:spLocks noGrp="1"/>
          </p:cNvSpPr>
          <p:nvPr>
            <p:ph type="body" idx="1"/>
          </p:nvPr>
        </p:nvSpPr>
        <p:spPr>
          <a:xfrm>
            <a:off x="457200" y="1524000"/>
            <a:ext cx="8592819" cy="3877985"/>
          </a:xfrm>
        </p:spPr>
        <p:txBody>
          <a:bodyPr/>
          <a:lstStyle/>
          <a:p>
            <a:r>
              <a:rPr lang="en-US" sz="3600" dirty="0"/>
              <a:t>Most decisions about bedrails are a balance between competing risks. The risks for individual clients can be complex and relate to their physical and mental health needs, the environment, their treatment, their personality and their lifestyle. </a:t>
            </a:r>
          </a:p>
        </p:txBody>
      </p:sp>
    </p:spTree>
    <p:extLst>
      <p:ext uri="{BB962C8B-B14F-4D97-AF65-F5344CB8AC3E}">
        <p14:creationId xmlns:p14="http://schemas.microsoft.com/office/powerpoint/2010/main" val="36076549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859461"/>
            <a:ext cx="9144000" cy="998536"/>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448462" y="1382013"/>
            <a:ext cx="8131809" cy="2166619"/>
          </a:xfrm>
          <a:prstGeom prst="rect">
            <a:avLst/>
          </a:prstGeom>
        </p:spPr>
        <p:txBody>
          <a:bodyPr vert="horz" wrap="square" lIns="0" tIns="12065" rIns="0" bIns="0" rtlCol="0">
            <a:spAutoFit/>
          </a:bodyPr>
          <a:lstStyle/>
          <a:p>
            <a:pPr marL="12700" marR="5080">
              <a:lnSpc>
                <a:spcPct val="100000"/>
              </a:lnSpc>
              <a:spcBef>
                <a:spcPts val="95"/>
              </a:spcBef>
            </a:pPr>
            <a:r>
              <a:rPr sz="2800" spc="-95" dirty="0">
                <a:solidFill>
                  <a:srgbClr val="001F5F"/>
                </a:solidFill>
                <a:latin typeface="Arial"/>
                <a:cs typeface="Arial"/>
              </a:rPr>
              <a:t>People </a:t>
            </a:r>
            <a:r>
              <a:rPr sz="2800" spc="20" dirty="0">
                <a:solidFill>
                  <a:srgbClr val="001F5F"/>
                </a:solidFill>
                <a:latin typeface="Arial"/>
                <a:cs typeface="Arial"/>
              </a:rPr>
              <a:t>who </a:t>
            </a:r>
            <a:r>
              <a:rPr sz="2800" spc="-105" dirty="0">
                <a:solidFill>
                  <a:srgbClr val="001F5F"/>
                </a:solidFill>
                <a:latin typeface="Arial"/>
                <a:cs typeface="Arial"/>
              </a:rPr>
              <a:t>have </a:t>
            </a:r>
            <a:r>
              <a:rPr sz="2800" spc="-45" dirty="0">
                <a:solidFill>
                  <a:srgbClr val="001F5F"/>
                </a:solidFill>
                <a:latin typeface="Arial"/>
                <a:cs typeface="Arial"/>
              </a:rPr>
              <a:t>problems </a:t>
            </a:r>
            <a:r>
              <a:rPr sz="2800" spc="70" dirty="0">
                <a:solidFill>
                  <a:srgbClr val="001F5F"/>
                </a:solidFill>
                <a:latin typeface="Arial"/>
                <a:cs typeface="Arial"/>
              </a:rPr>
              <a:t>with </a:t>
            </a:r>
            <a:r>
              <a:rPr sz="2800" spc="-45" dirty="0">
                <a:solidFill>
                  <a:srgbClr val="001F5F"/>
                </a:solidFill>
                <a:latin typeface="Arial"/>
                <a:cs typeface="Arial"/>
              </a:rPr>
              <a:t>memory, </a:t>
            </a:r>
            <a:r>
              <a:rPr sz="2800" spc="-75" dirty="0">
                <a:solidFill>
                  <a:srgbClr val="001F5F"/>
                </a:solidFill>
                <a:latin typeface="Arial"/>
                <a:cs typeface="Arial"/>
              </a:rPr>
              <a:t>sleeping,  </a:t>
            </a:r>
            <a:r>
              <a:rPr sz="2800" spc="-45" dirty="0">
                <a:solidFill>
                  <a:srgbClr val="001F5F"/>
                </a:solidFill>
                <a:latin typeface="Arial"/>
                <a:cs typeface="Arial"/>
              </a:rPr>
              <a:t>incontinence,</a:t>
            </a:r>
            <a:r>
              <a:rPr sz="2800" spc="-175" dirty="0">
                <a:solidFill>
                  <a:srgbClr val="001F5F"/>
                </a:solidFill>
                <a:latin typeface="Arial"/>
                <a:cs typeface="Arial"/>
              </a:rPr>
              <a:t> </a:t>
            </a:r>
            <a:r>
              <a:rPr sz="2800" spc="-65" dirty="0">
                <a:solidFill>
                  <a:srgbClr val="001F5F"/>
                </a:solidFill>
                <a:latin typeface="Arial"/>
                <a:cs typeface="Arial"/>
              </a:rPr>
              <a:t>pain</a:t>
            </a:r>
            <a:r>
              <a:rPr sz="2800" spc="-170" dirty="0">
                <a:solidFill>
                  <a:srgbClr val="001F5F"/>
                </a:solidFill>
                <a:latin typeface="Arial"/>
                <a:cs typeface="Arial"/>
              </a:rPr>
              <a:t> </a:t>
            </a:r>
            <a:r>
              <a:rPr sz="2800" spc="30" dirty="0">
                <a:solidFill>
                  <a:srgbClr val="001F5F"/>
                </a:solidFill>
                <a:latin typeface="Arial"/>
                <a:cs typeface="Arial"/>
              </a:rPr>
              <a:t>or</a:t>
            </a:r>
            <a:r>
              <a:rPr sz="2800" spc="-170" dirty="0">
                <a:solidFill>
                  <a:srgbClr val="001F5F"/>
                </a:solidFill>
                <a:latin typeface="Arial"/>
                <a:cs typeface="Arial"/>
              </a:rPr>
              <a:t> </a:t>
            </a:r>
            <a:r>
              <a:rPr sz="2800" spc="25" dirty="0">
                <a:solidFill>
                  <a:srgbClr val="001F5F"/>
                </a:solidFill>
                <a:latin typeface="Arial"/>
                <a:cs typeface="Arial"/>
              </a:rPr>
              <a:t>who</a:t>
            </a:r>
            <a:r>
              <a:rPr sz="2800" spc="-175" dirty="0">
                <a:solidFill>
                  <a:srgbClr val="001F5F"/>
                </a:solidFill>
                <a:latin typeface="Arial"/>
                <a:cs typeface="Arial"/>
              </a:rPr>
              <a:t> </a:t>
            </a:r>
            <a:r>
              <a:rPr sz="2800" spc="15" dirty="0">
                <a:solidFill>
                  <a:srgbClr val="001F5F"/>
                </a:solidFill>
                <a:latin typeface="Arial"/>
                <a:cs typeface="Arial"/>
              </a:rPr>
              <a:t>get</a:t>
            </a:r>
            <a:r>
              <a:rPr sz="2800" spc="-165" dirty="0">
                <a:solidFill>
                  <a:srgbClr val="001F5F"/>
                </a:solidFill>
                <a:latin typeface="Arial"/>
                <a:cs typeface="Arial"/>
              </a:rPr>
              <a:t> </a:t>
            </a:r>
            <a:r>
              <a:rPr sz="2800" spc="50" dirty="0">
                <a:solidFill>
                  <a:srgbClr val="001F5F"/>
                </a:solidFill>
                <a:latin typeface="Arial"/>
                <a:cs typeface="Arial"/>
              </a:rPr>
              <a:t>out</a:t>
            </a:r>
            <a:r>
              <a:rPr sz="2800" spc="-170" dirty="0">
                <a:solidFill>
                  <a:srgbClr val="001F5F"/>
                </a:solidFill>
                <a:latin typeface="Arial"/>
                <a:cs typeface="Arial"/>
              </a:rPr>
              <a:t> </a:t>
            </a:r>
            <a:r>
              <a:rPr sz="2800" spc="85" dirty="0">
                <a:solidFill>
                  <a:srgbClr val="001F5F"/>
                </a:solidFill>
                <a:latin typeface="Arial"/>
                <a:cs typeface="Arial"/>
              </a:rPr>
              <a:t>of</a:t>
            </a:r>
            <a:r>
              <a:rPr sz="2800" spc="-170" dirty="0">
                <a:solidFill>
                  <a:srgbClr val="001F5F"/>
                </a:solidFill>
                <a:latin typeface="Arial"/>
                <a:cs typeface="Arial"/>
              </a:rPr>
              <a:t> </a:t>
            </a:r>
            <a:r>
              <a:rPr sz="2800" spc="20" dirty="0">
                <a:solidFill>
                  <a:srgbClr val="001F5F"/>
                </a:solidFill>
                <a:latin typeface="Arial"/>
                <a:cs typeface="Arial"/>
              </a:rPr>
              <a:t>the</a:t>
            </a:r>
            <a:r>
              <a:rPr sz="2800" spc="-175" dirty="0">
                <a:solidFill>
                  <a:srgbClr val="001F5F"/>
                </a:solidFill>
                <a:latin typeface="Arial"/>
                <a:cs typeface="Arial"/>
              </a:rPr>
              <a:t> </a:t>
            </a:r>
            <a:r>
              <a:rPr sz="2800" spc="-55" dirty="0">
                <a:solidFill>
                  <a:srgbClr val="001F5F"/>
                </a:solidFill>
                <a:latin typeface="Arial"/>
                <a:cs typeface="Arial"/>
              </a:rPr>
              <a:t>bed</a:t>
            </a:r>
            <a:r>
              <a:rPr sz="2800" spc="-155" dirty="0">
                <a:solidFill>
                  <a:srgbClr val="001F5F"/>
                </a:solidFill>
                <a:latin typeface="Arial"/>
                <a:cs typeface="Arial"/>
              </a:rPr>
              <a:t> </a:t>
            </a:r>
            <a:r>
              <a:rPr sz="2800" spc="-85" dirty="0">
                <a:solidFill>
                  <a:srgbClr val="001F5F"/>
                </a:solidFill>
                <a:latin typeface="Arial"/>
                <a:cs typeface="Arial"/>
              </a:rPr>
              <a:t>and</a:t>
            </a:r>
            <a:r>
              <a:rPr sz="2800" spc="-190" dirty="0">
                <a:solidFill>
                  <a:srgbClr val="001F5F"/>
                </a:solidFill>
                <a:latin typeface="Arial"/>
                <a:cs typeface="Arial"/>
              </a:rPr>
              <a:t> </a:t>
            </a:r>
            <a:r>
              <a:rPr sz="2800" spc="-25" dirty="0">
                <a:solidFill>
                  <a:srgbClr val="001F5F"/>
                </a:solidFill>
                <a:latin typeface="Arial"/>
                <a:cs typeface="Arial"/>
              </a:rPr>
              <a:t>walk  </a:t>
            </a:r>
            <a:r>
              <a:rPr sz="2800" spc="-70" dirty="0">
                <a:solidFill>
                  <a:srgbClr val="001F5F"/>
                </a:solidFill>
                <a:latin typeface="Arial"/>
                <a:cs typeface="Arial"/>
              </a:rPr>
              <a:t>unsafely </a:t>
            </a:r>
            <a:r>
              <a:rPr sz="2800" spc="65" dirty="0">
                <a:solidFill>
                  <a:srgbClr val="001F5F"/>
                </a:solidFill>
                <a:latin typeface="Arial"/>
                <a:cs typeface="Arial"/>
              </a:rPr>
              <a:t>without </a:t>
            </a:r>
            <a:r>
              <a:rPr sz="2800" spc="-114" dirty="0">
                <a:solidFill>
                  <a:srgbClr val="001F5F"/>
                </a:solidFill>
                <a:latin typeface="Arial"/>
                <a:cs typeface="Arial"/>
              </a:rPr>
              <a:t>assistance, </a:t>
            </a:r>
            <a:r>
              <a:rPr sz="2800" spc="-85" dirty="0">
                <a:solidFill>
                  <a:srgbClr val="001F5F"/>
                </a:solidFill>
                <a:latin typeface="Arial"/>
                <a:cs typeface="Arial"/>
              </a:rPr>
              <a:t>are </a:t>
            </a:r>
            <a:r>
              <a:rPr sz="2800" spc="20" dirty="0">
                <a:solidFill>
                  <a:srgbClr val="001F5F"/>
                </a:solidFill>
                <a:latin typeface="Arial"/>
                <a:cs typeface="Arial"/>
              </a:rPr>
              <a:t>at </a:t>
            </a:r>
            <a:r>
              <a:rPr sz="2800" spc="-40" dirty="0">
                <a:solidFill>
                  <a:srgbClr val="001F5F"/>
                </a:solidFill>
                <a:latin typeface="Arial"/>
                <a:cs typeface="Arial"/>
              </a:rPr>
              <a:t>highest </a:t>
            </a:r>
            <a:r>
              <a:rPr sz="2800" spc="-55" dirty="0">
                <a:solidFill>
                  <a:srgbClr val="001F5F"/>
                </a:solidFill>
                <a:latin typeface="Arial"/>
                <a:cs typeface="Arial"/>
              </a:rPr>
              <a:t>risk </a:t>
            </a:r>
            <a:r>
              <a:rPr sz="2800" spc="75" dirty="0">
                <a:solidFill>
                  <a:srgbClr val="001F5F"/>
                </a:solidFill>
                <a:latin typeface="Arial"/>
                <a:cs typeface="Arial"/>
              </a:rPr>
              <a:t>for  </a:t>
            </a:r>
            <a:r>
              <a:rPr sz="2800" spc="-10" dirty="0">
                <a:solidFill>
                  <a:srgbClr val="001F5F"/>
                </a:solidFill>
                <a:latin typeface="Arial"/>
                <a:cs typeface="Arial"/>
              </a:rPr>
              <a:t>entrapment</a:t>
            </a:r>
            <a:r>
              <a:rPr sz="2800" spc="-190" dirty="0">
                <a:solidFill>
                  <a:srgbClr val="001F5F"/>
                </a:solidFill>
                <a:latin typeface="Arial"/>
                <a:cs typeface="Arial"/>
              </a:rPr>
              <a:t> </a:t>
            </a:r>
            <a:r>
              <a:rPr sz="2800" spc="35" dirty="0">
                <a:solidFill>
                  <a:srgbClr val="001F5F"/>
                </a:solidFill>
                <a:latin typeface="Arial"/>
                <a:cs typeface="Arial"/>
              </a:rPr>
              <a:t>within</a:t>
            </a:r>
            <a:r>
              <a:rPr sz="2800" spc="-150" dirty="0">
                <a:solidFill>
                  <a:srgbClr val="001F5F"/>
                </a:solidFill>
                <a:latin typeface="Arial"/>
                <a:cs typeface="Arial"/>
              </a:rPr>
              <a:t> </a:t>
            </a:r>
            <a:r>
              <a:rPr sz="2800" spc="-50" dirty="0">
                <a:solidFill>
                  <a:srgbClr val="001F5F"/>
                </a:solidFill>
                <a:latin typeface="Arial"/>
                <a:cs typeface="Arial"/>
              </a:rPr>
              <a:t>bed</a:t>
            </a:r>
            <a:r>
              <a:rPr sz="2800" spc="-170" dirty="0">
                <a:solidFill>
                  <a:srgbClr val="001F5F"/>
                </a:solidFill>
                <a:latin typeface="Arial"/>
                <a:cs typeface="Arial"/>
              </a:rPr>
              <a:t> </a:t>
            </a:r>
            <a:r>
              <a:rPr lang="en-US" sz="2800" spc="-95" dirty="0">
                <a:solidFill>
                  <a:srgbClr val="001F5F"/>
                </a:solidFill>
                <a:latin typeface="Arial"/>
                <a:cs typeface="Arial"/>
              </a:rPr>
              <a:t>or climbing over rails and falling out of bed</a:t>
            </a:r>
            <a:r>
              <a:rPr sz="2800" spc="-75" dirty="0">
                <a:solidFill>
                  <a:srgbClr val="001F5F"/>
                </a:solidFill>
                <a:latin typeface="Arial"/>
                <a:cs typeface="Arial"/>
              </a:rPr>
              <a:t>.</a:t>
            </a:r>
            <a:endParaRPr sz="2800" dirty="0">
              <a:latin typeface="Arial"/>
              <a:cs typeface="Arial"/>
            </a:endParaRPr>
          </a:p>
        </p:txBody>
      </p:sp>
      <p:sp>
        <p:nvSpPr>
          <p:cNvPr id="4" name="object 4"/>
          <p:cNvSpPr txBox="1">
            <a:spLocks noGrp="1"/>
          </p:cNvSpPr>
          <p:nvPr>
            <p:ph type="title"/>
          </p:nvPr>
        </p:nvSpPr>
        <p:spPr>
          <a:xfrm>
            <a:off x="448462" y="208864"/>
            <a:ext cx="3128010" cy="635000"/>
          </a:xfrm>
          <a:prstGeom prst="rect">
            <a:avLst/>
          </a:prstGeom>
        </p:spPr>
        <p:txBody>
          <a:bodyPr vert="horz" wrap="square" lIns="0" tIns="12065" rIns="0" bIns="0" rtlCol="0">
            <a:spAutoFit/>
          </a:bodyPr>
          <a:lstStyle/>
          <a:p>
            <a:pPr marL="12700">
              <a:lnSpc>
                <a:spcPct val="100000"/>
              </a:lnSpc>
              <a:spcBef>
                <a:spcPts val="95"/>
              </a:spcBef>
            </a:pPr>
            <a:r>
              <a:rPr spc="-190" dirty="0"/>
              <a:t>Who </a:t>
            </a:r>
            <a:r>
              <a:rPr spc="-335" dirty="0"/>
              <a:t>is </a:t>
            </a:r>
            <a:r>
              <a:rPr spc="-75" dirty="0"/>
              <a:t>at</a:t>
            </a:r>
            <a:r>
              <a:rPr spc="-315" dirty="0"/>
              <a:t> </a:t>
            </a:r>
            <a:r>
              <a:rPr spc="-385" dirty="0"/>
              <a:t>risk?</a:t>
            </a:r>
          </a:p>
        </p:txBody>
      </p:sp>
      <p:sp>
        <p:nvSpPr>
          <p:cNvPr id="5" name="object 5"/>
          <p:cNvSpPr/>
          <p:nvPr/>
        </p:nvSpPr>
        <p:spPr>
          <a:xfrm>
            <a:off x="3363214" y="2947339"/>
            <a:ext cx="2904972" cy="3910658"/>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6005413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81331" y="1676400"/>
            <a:ext cx="8013065" cy="3785010"/>
          </a:xfrm>
          <a:prstGeom prst="rect">
            <a:avLst/>
          </a:prstGeom>
        </p:spPr>
        <p:txBody>
          <a:bodyPr vert="horz" wrap="square" lIns="0" tIns="126364" rIns="0" bIns="0" rtlCol="0">
            <a:spAutoFit/>
          </a:bodyPr>
          <a:lstStyle/>
          <a:p>
            <a:pPr marL="756285" indent="-286385">
              <a:lnSpc>
                <a:spcPts val="2700"/>
              </a:lnSpc>
              <a:buChar char="•"/>
              <a:tabLst>
                <a:tab pos="756285" algn="l"/>
                <a:tab pos="756920" algn="l"/>
              </a:tabLst>
            </a:pPr>
            <a:r>
              <a:rPr sz="3200" spc="-210" dirty="0" smtClean="0">
                <a:solidFill>
                  <a:srgbClr val="001F5F"/>
                </a:solidFill>
                <a:latin typeface="Arial"/>
                <a:cs typeface="Arial"/>
              </a:rPr>
              <a:t>Ask </a:t>
            </a:r>
            <a:r>
              <a:rPr lang="en-US" sz="3200" spc="-90" dirty="0" smtClean="0">
                <a:solidFill>
                  <a:srgbClr val="001F5F"/>
                </a:solidFill>
                <a:latin typeface="Arial"/>
                <a:cs typeface="Arial"/>
              </a:rPr>
              <a:t>client</a:t>
            </a:r>
            <a:r>
              <a:rPr sz="3200" spc="-90" dirty="0" smtClean="0">
                <a:solidFill>
                  <a:srgbClr val="001F5F"/>
                </a:solidFill>
                <a:latin typeface="Arial"/>
                <a:cs typeface="Arial"/>
              </a:rPr>
              <a:t>’s </a:t>
            </a:r>
            <a:r>
              <a:rPr sz="3200" spc="-100" dirty="0">
                <a:solidFill>
                  <a:srgbClr val="001F5F"/>
                </a:solidFill>
                <a:latin typeface="Arial"/>
                <a:cs typeface="Arial"/>
              </a:rPr>
              <a:t>preference </a:t>
            </a:r>
            <a:r>
              <a:rPr sz="3200" spc="-10" dirty="0">
                <a:solidFill>
                  <a:srgbClr val="001F5F"/>
                </a:solidFill>
                <a:latin typeface="Arial"/>
                <a:cs typeface="Arial"/>
              </a:rPr>
              <a:t>for </a:t>
            </a:r>
            <a:r>
              <a:rPr sz="3200" spc="-125" dirty="0">
                <a:solidFill>
                  <a:srgbClr val="001F5F"/>
                </a:solidFill>
                <a:latin typeface="Arial"/>
                <a:cs typeface="Arial"/>
              </a:rPr>
              <a:t>side</a:t>
            </a:r>
            <a:r>
              <a:rPr sz="3200" spc="-185" dirty="0">
                <a:solidFill>
                  <a:srgbClr val="001F5F"/>
                </a:solidFill>
                <a:latin typeface="Arial"/>
                <a:cs typeface="Arial"/>
              </a:rPr>
              <a:t> </a:t>
            </a:r>
            <a:r>
              <a:rPr sz="3200" spc="-90" dirty="0">
                <a:solidFill>
                  <a:srgbClr val="001F5F"/>
                </a:solidFill>
                <a:latin typeface="Arial"/>
                <a:cs typeface="Arial"/>
              </a:rPr>
              <a:t>rails</a:t>
            </a:r>
            <a:endParaRPr sz="3200" dirty="0">
              <a:latin typeface="Arial"/>
              <a:cs typeface="Arial"/>
            </a:endParaRPr>
          </a:p>
          <a:p>
            <a:pPr marL="756285" indent="-286385">
              <a:lnSpc>
                <a:spcPts val="2700"/>
              </a:lnSpc>
              <a:buChar char="•"/>
              <a:tabLst>
                <a:tab pos="756285" algn="l"/>
                <a:tab pos="756920" algn="l"/>
              </a:tabLst>
            </a:pPr>
            <a:r>
              <a:rPr sz="3200" spc="-140" dirty="0">
                <a:solidFill>
                  <a:srgbClr val="001F5F"/>
                </a:solidFill>
                <a:latin typeface="Arial"/>
                <a:cs typeface="Arial"/>
              </a:rPr>
              <a:t>Consider </a:t>
            </a:r>
            <a:r>
              <a:rPr sz="3200" spc="-130" dirty="0">
                <a:solidFill>
                  <a:srgbClr val="001F5F"/>
                </a:solidFill>
                <a:latin typeface="Arial"/>
                <a:cs typeface="Arial"/>
              </a:rPr>
              <a:t>reason </a:t>
            </a:r>
            <a:r>
              <a:rPr sz="3200" spc="-10" dirty="0">
                <a:solidFill>
                  <a:srgbClr val="001F5F"/>
                </a:solidFill>
                <a:latin typeface="Arial"/>
                <a:cs typeface="Arial"/>
              </a:rPr>
              <a:t>for </a:t>
            </a:r>
            <a:r>
              <a:rPr sz="3200" spc="-125" dirty="0">
                <a:solidFill>
                  <a:srgbClr val="001F5F"/>
                </a:solidFill>
                <a:latin typeface="Arial"/>
                <a:cs typeface="Arial"/>
              </a:rPr>
              <a:t>side </a:t>
            </a:r>
            <a:r>
              <a:rPr sz="3200" spc="-45" dirty="0">
                <a:solidFill>
                  <a:srgbClr val="001F5F"/>
                </a:solidFill>
                <a:latin typeface="Arial"/>
                <a:cs typeface="Arial"/>
              </a:rPr>
              <a:t>rail</a:t>
            </a:r>
            <a:r>
              <a:rPr sz="3200" spc="-240" dirty="0">
                <a:solidFill>
                  <a:srgbClr val="001F5F"/>
                </a:solidFill>
                <a:latin typeface="Arial"/>
                <a:cs typeface="Arial"/>
              </a:rPr>
              <a:t> </a:t>
            </a:r>
            <a:r>
              <a:rPr sz="3200" spc="-175" dirty="0">
                <a:solidFill>
                  <a:srgbClr val="001F5F"/>
                </a:solidFill>
                <a:latin typeface="Arial"/>
                <a:cs typeface="Arial"/>
              </a:rPr>
              <a:t>use</a:t>
            </a:r>
            <a:endParaRPr sz="3200" dirty="0">
              <a:latin typeface="Arial"/>
              <a:cs typeface="Arial"/>
            </a:endParaRPr>
          </a:p>
          <a:p>
            <a:pPr marL="756285" indent="-286385">
              <a:lnSpc>
                <a:spcPts val="2700"/>
              </a:lnSpc>
              <a:buChar char="•"/>
              <a:tabLst>
                <a:tab pos="756285" algn="l"/>
                <a:tab pos="756920" algn="l"/>
              </a:tabLst>
            </a:pPr>
            <a:r>
              <a:rPr lang="en-US" sz="3200" spc="-140" dirty="0" smtClean="0">
                <a:solidFill>
                  <a:srgbClr val="001F5F"/>
                </a:solidFill>
                <a:latin typeface="Arial"/>
                <a:cs typeface="Arial"/>
              </a:rPr>
              <a:t>Client’</a:t>
            </a:r>
            <a:r>
              <a:rPr sz="3200" spc="-140" dirty="0" smtClean="0">
                <a:solidFill>
                  <a:srgbClr val="001F5F"/>
                </a:solidFill>
                <a:latin typeface="Arial"/>
                <a:cs typeface="Arial"/>
              </a:rPr>
              <a:t>s </a:t>
            </a:r>
            <a:r>
              <a:rPr sz="3200" spc="-60" dirty="0">
                <a:solidFill>
                  <a:srgbClr val="001F5F"/>
                </a:solidFill>
                <a:latin typeface="Arial"/>
                <a:cs typeface="Arial"/>
              </a:rPr>
              <a:t>history </a:t>
            </a:r>
            <a:r>
              <a:rPr sz="3200" spc="-10" dirty="0">
                <a:solidFill>
                  <a:srgbClr val="001F5F"/>
                </a:solidFill>
                <a:latin typeface="Arial"/>
                <a:cs typeface="Arial"/>
              </a:rPr>
              <a:t>of </a:t>
            </a:r>
            <a:r>
              <a:rPr sz="3200" spc="-55" dirty="0">
                <a:solidFill>
                  <a:srgbClr val="001F5F"/>
                </a:solidFill>
                <a:latin typeface="Arial"/>
                <a:cs typeface="Arial"/>
              </a:rPr>
              <a:t>falls/falls </a:t>
            </a:r>
            <a:r>
              <a:rPr sz="3200" spc="-85" dirty="0">
                <a:solidFill>
                  <a:srgbClr val="001F5F"/>
                </a:solidFill>
                <a:latin typeface="Arial"/>
                <a:cs typeface="Arial"/>
              </a:rPr>
              <a:t>risk</a:t>
            </a:r>
            <a:r>
              <a:rPr sz="3200" spc="-360" dirty="0">
                <a:solidFill>
                  <a:srgbClr val="001F5F"/>
                </a:solidFill>
                <a:latin typeface="Arial"/>
                <a:cs typeface="Arial"/>
              </a:rPr>
              <a:t> </a:t>
            </a:r>
            <a:r>
              <a:rPr sz="3200" spc="-170" dirty="0">
                <a:solidFill>
                  <a:srgbClr val="001F5F"/>
                </a:solidFill>
                <a:latin typeface="Arial"/>
                <a:cs typeface="Arial"/>
              </a:rPr>
              <a:t>assessment</a:t>
            </a:r>
            <a:endParaRPr sz="3200" dirty="0">
              <a:latin typeface="Arial"/>
              <a:cs typeface="Arial"/>
            </a:endParaRPr>
          </a:p>
          <a:p>
            <a:pPr marL="756285" indent="-286385">
              <a:lnSpc>
                <a:spcPts val="2700"/>
              </a:lnSpc>
              <a:buChar char="•"/>
              <a:tabLst>
                <a:tab pos="756285" algn="l"/>
                <a:tab pos="756920" algn="l"/>
              </a:tabLst>
            </a:pPr>
            <a:r>
              <a:rPr sz="3200" spc="-45" dirty="0">
                <a:solidFill>
                  <a:srgbClr val="001F5F"/>
                </a:solidFill>
                <a:latin typeface="Arial"/>
                <a:cs typeface="Arial"/>
              </a:rPr>
              <a:t>Mental </a:t>
            </a:r>
            <a:r>
              <a:rPr sz="3200" spc="-60" dirty="0">
                <a:solidFill>
                  <a:srgbClr val="001F5F"/>
                </a:solidFill>
                <a:latin typeface="Arial"/>
                <a:cs typeface="Arial"/>
              </a:rPr>
              <a:t>status/patterns </a:t>
            </a:r>
            <a:r>
              <a:rPr sz="3200" spc="-5" dirty="0">
                <a:solidFill>
                  <a:srgbClr val="001F5F"/>
                </a:solidFill>
                <a:latin typeface="Arial"/>
                <a:cs typeface="Arial"/>
              </a:rPr>
              <a:t>of</a:t>
            </a:r>
            <a:r>
              <a:rPr sz="3200" spc="-285" dirty="0">
                <a:solidFill>
                  <a:srgbClr val="001F5F"/>
                </a:solidFill>
                <a:latin typeface="Arial"/>
                <a:cs typeface="Arial"/>
              </a:rPr>
              <a:t> </a:t>
            </a:r>
            <a:r>
              <a:rPr sz="3200" spc="-50" dirty="0" smtClean="0">
                <a:solidFill>
                  <a:srgbClr val="001F5F"/>
                </a:solidFill>
                <a:latin typeface="Arial"/>
                <a:cs typeface="Arial"/>
              </a:rPr>
              <a:t>behavior</a:t>
            </a:r>
            <a:endParaRPr lang="en-US" sz="3200" spc="-50" dirty="0" smtClean="0">
              <a:solidFill>
                <a:srgbClr val="001F5F"/>
              </a:solidFill>
              <a:latin typeface="Arial"/>
              <a:cs typeface="Arial"/>
            </a:endParaRPr>
          </a:p>
          <a:p>
            <a:pPr marL="756285" indent="-286385">
              <a:lnSpc>
                <a:spcPts val="2700"/>
              </a:lnSpc>
              <a:buChar char="•"/>
              <a:tabLst>
                <a:tab pos="756285" algn="l"/>
                <a:tab pos="756920" algn="l"/>
              </a:tabLst>
            </a:pPr>
            <a:r>
              <a:rPr sz="3200" spc="-160" dirty="0" smtClean="0">
                <a:solidFill>
                  <a:srgbClr val="001F5F"/>
                </a:solidFill>
                <a:latin typeface="Arial"/>
                <a:cs typeface="Arial"/>
              </a:rPr>
              <a:t>Level </a:t>
            </a:r>
            <a:r>
              <a:rPr sz="3200" spc="-5" dirty="0">
                <a:solidFill>
                  <a:srgbClr val="001F5F"/>
                </a:solidFill>
                <a:latin typeface="Arial"/>
                <a:cs typeface="Arial"/>
              </a:rPr>
              <a:t>of </a:t>
            </a:r>
            <a:r>
              <a:rPr sz="3200" spc="-25" dirty="0">
                <a:solidFill>
                  <a:srgbClr val="001F5F"/>
                </a:solidFill>
                <a:latin typeface="Arial"/>
                <a:cs typeface="Arial"/>
              </a:rPr>
              <a:t>mobility </a:t>
            </a:r>
            <a:r>
              <a:rPr sz="3200" spc="265" dirty="0">
                <a:solidFill>
                  <a:srgbClr val="001F5F"/>
                </a:solidFill>
                <a:latin typeface="Arial"/>
                <a:cs typeface="Arial"/>
              </a:rPr>
              <a:t>/</a:t>
            </a:r>
            <a:r>
              <a:rPr sz="3200" spc="-400" dirty="0">
                <a:solidFill>
                  <a:srgbClr val="001F5F"/>
                </a:solidFill>
                <a:latin typeface="Arial"/>
                <a:cs typeface="Arial"/>
              </a:rPr>
              <a:t> </a:t>
            </a:r>
            <a:r>
              <a:rPr sz="3200" spc="-70" dirty="0">
                <a:solidFill>
                  <a:srgbClr val="001F5F"/>
                </a:solidFill>
                <a:latin typeface="Arial"/>
                <a:cs typeface="Arial"/>
              </a:rPr>
              <a:t>transferring </a:t>
            </a:r>
            <a:r>
              <a:rPr sz="3200" spc="-35" dirty="0" smtClean="0">
                <a:solidFill>
                  <a:srgbClr val="001F5F"/>
                </a:solidFill>
                <a:latin typeface="Arial"/>
                <a:cs typeface="Arial"/>
              </a:rPr>
              <a:t>ability</a:t>
            </a:r>
            <a:endParaRPr lang="en-US" sz="3200" spc="-35" dirty="0" smtClean="0">
              <a:solidFill>
                <a:srgbClr val="001F5F"/>
              </a:solidFill>
              <a:latin typeface="Arial"/>
              <a:cs typeface="Arial"/>
            </a:endParaRPr>
          </a:p>
          <a:p>
            <a:pPr marL="756285" indent="-286385">
              <a:lnSpc>
                <a:spcPts val="2850"/>
              </a:lnSpc>
              <a:buChar char="•"/>
              <a:tabLst>
                <a:tab pos="756285" algn="l"/>
                <a:tab pos="756920" algn="l"/>
              </a:tabLst>
            </a:pPr>
            <a:r>
              <a:rPr lang="en-US" sz="3200" spc="-35" dirty="0" smtClean="0">
                <a:solidFill>
                  <a:srgbClr val="001F5F"/>
                </a:solidFill>
                <a:latin typeface="Arial"/>
                <a:cs typeface="Arial"/>
              </a:rPr>
              <a:t>Continence and toileting </a:t>
            </a:r>
          </a:p>
          <a:p>
            <a:pPr marL="756285" indent="-286385">
              <a:lnSpc>
                <a:spcPts val="2850"/>
              </a:lnSpc>
              <a:buChar char="•"/>
              <a:tabLst>
                <a:tab pos="756285" algn="l"/>
                <a:tab pos="756920" algn="l"/>
              </a:tabLst>
            </a:pPr>
            <a:r>
              <a:rPr lang="en-US" sz="3200" dirty="0" smtClean="0">
                <a:solidFill>
                  <a:srgbClr val="002060"/>
                </a:solidFill>
                <a:latin typeface="Arial"/>
                <a:cs typeface="Arial"/>
              </a:rPr>
              <a:t>Medications (sedatives, diuretics etc.)</a:t>
            </a:r>
          </a:p>
          <a:p>
            <a:pPr marL="756285" indent="-286385">
              <a:lnSpc>
                <a:spcPts val="2850"/>
              </a:lnSpc>
              <a:buChar char="•"/>
              <a:tabLst>
                <a:tab pos="756285" algn="l"/>
                <a:tab pos="756920" algn="l"/>
              </a:tabLst>
            </a:pPr>
            <a:r>
              <a:rPr lang="en-US" sz="3200" dirty="0" smtClean="0">
                <a:solidFill>
                  <a:srgbClr val="002060"/>
                </a:solidFill>
                <a:latin typeface="Arial"/>
                <a:cs typeface="Arial"/>
              </a:rPr>
              <a:t>Disease Pathology (e.g. pain)</a:t>
            </a:r>
          </a:p>
          <a:p>
            <a:pPr marL="756285" indent="-286385">
              <a:lnSpc>
                <a:spcPts val="2850"/>
              </a:lnSpc>
              <a:buChar char="•"/>
              <a:tabLst>
                <a:tab pos="756285" algn="l"/>
                <a:tab pos="756920" algn="l"/>
              </a:tabLst>
            </a:pPr>
            <a:r>
              <a:rPr lang="en-US" sz="3200" dirty="0" smtClean="0">
                <a:solidFill>
                  <a:srgbClr val="002060"/>
                </a:solidFill>
                <a:latin typeface="Arial"/>
                <a:cs typeface="Arial"/>
              </a:rPr>
              <a:t>Type of mattress or bed</a:t>
            </a:r>
            <a:endParaRPr sz="3200" dirty="0">
              <a:solidFill>
                <a:srgbClr val="002060"/>
              </a:solidFill>
              <a:latin typeface="Arial"/>
              <a:cs typeface="Arial"/>
            </a:endParaRPr>
          </a:p>
          <a:p>
            <a:pPr>
              <a:lnSpc>
                <a:spcPct val="100000"/>
              </a:lnSpc>
              <a:spcBef>
                <a:spcPts val="25"/>
              </a:spcBef>
            </a:pPr>
            <a:endParaRPr sz="2850" dirty="0">
              <a:latin typeface="Times New Roman"/>
              <a:cs typeface="Times New Roman"/>
            </a:endParaRPr>
          </a:p>
        </p:txBody>
      </p:sp>
      <p:sp>
        <p:nvSpPr>
          <p:cNvPr id="4" name="object 4"/>
          <p:cNvSpPr txBox="1">
            <a:spLocks noGrp="1"/>
          </p:cNvSpPr>
          <p:nvPr>
            <p:ph type="title"/>
          </p:nvPr>
        </p:nvSpPr>
        <p:spPr>
          <a:xfrm>
            <a:off x="990600" y="381000"/>
            <a:ext cx="6705600" cy="1121461"/>
          </a:xfrm>
          <a:prstGeom prst="rect">
            <a:avLst/>
          </a:prstGeom>
        </p:spPr>
        <p:txBody>
          <a:bodyPr vert="horz" wrap="square" lIns="0" tIns="13335" rIns="0" bIns="0" rtlCol="0">
            <a:spAutoFit/>
          </a:bodyPr>
          <a:lstStyle/>
          <a:p>
            <a:pPr marL="12700" algn="ctr">
              <a:lnSpc>
                <a:spcPct val="100000"/>
              </a:lnSpc>
              <a:spcBef>
                <a:spcPts val="105"/>
              </a:spcBef>
            </a:pPr>
            <a:r>
              <a:rPr lang="en-US" sz="3600" spc="-310" dirty="0" smtClean="0"/>
              <a:t>Individualized Assessment  for Bedrails </a:t>
            </a:r>
            <a:endParaRPr sz="3600" dirty="0"/>
          </a:p>
        </p:txBody>
      </p:sp>
    </p:spTree>
    <p:extLst>
      <p:ext uri="{BB962C8B-B14F-4D97-AF65-F5344CB8AC3E}">
        <p14:creationId xmlns:p14="http://schemas.microsoft.com/office/powerpoint/2010/main" val="36442490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304800"/>
            <a:ext cx="8592819" cy="6264279"/>
          </a:xfrm>
        </p:spPr>
        <p:txBody>
          <a:bodyPr/>
          <a:lstStyle/>
          <a:p>
            <a:pPr marL="228600" marR="0">
              <a:lnSpc>
                <a:spcPct val="115000"/>
              </a:lnSpc>
              <a:spcBef>
                <a:spcPts val="0"/>
              </a:spcBef>
              <a:spcAft>
                <a:spcPts val="1000"/>
              </a:spcAft>
            </a:pPr>
            <a:r>
              <a:rPr lang="en-US" sz="3200" b="1" dirty="0">
                <a:latin typeface="+mj-lt"/>
                <a:ea typeface="Calibri"/>
                <a:cs typeface="Times New Roman"/>
              </a:rPr>
              <a:t>The points to consider during risk assessment include:</a:t>
            </a:r>
          </a:p>
          <a:p>
            <a:pPr marL="914400" lvl="1" indent="-457200">
              <a:lnSpc>
                <a:spcPct val="115000"/>
              </a:lnSpc>
              <a:buFont typeface="Arial" panose="020B0604020202020204" pitchFamily="34" charset="0"/>
              <a:buChar char="•"/>
            </a:pPr>
            <a:r>
              <a:rPr lang="en-US" sz="2800" dirty="0">
                <a:solidFill>
                  <a:srgbClr val="002060"/>
                </a:solidFill>
                <a:latin typeface="Calibri"/>
                <a:ea typeface="Calibri"/>
                <a:cs typeface="Times New Roman"/>
              </a:rPr>
              <a:t>Is the person likely to fall from their bed?</a:t>
            </a:r>
          </a:p>
          <a:p>
            <a:pPr marL="914400" lvl="1" indent="-457200">
              <a:lnSpc>
                <a:spcPct val="115000"/>
              </a:lnSpc>
              <a:buFont typeface="Arial" panose="020B0604020202020204" pitchFamily="34" charset="0"/>
              <a:buChar char="•"/>
            </a:pPr>
            <a:r>
              <a:rPr lang="en-US" sz="2800" dirty="0">
                <a:solidFill>
                  <a:srgbClr val="002060"/>
                </a:solidFill>
                <a:latin typeface="Calibri"/>
                <a:ea typeface="Calibri"/>
                <a:cs typeface="Times New Roman"/>
              </a:rPr>
              <a:t>If so, are bed rails an appropriate solution or could the risk of falling from bed be reduced by means other than bed rails</a:t>
            </a:r>
          </a:p>
          <a:p>
            <a:pPr marL="914400" lvl="1" indent="-457200">
              <a:lnSpc>
                <a:spcPct val="115000"/>
              </a:lnSpc>
              <a:buFont typeface="Arial" panose="020B0604020202020204" pitchFamily="34" charset="0"/>
              <a:buChar char="•"/>
            </a:pPr>
            <a:r>
              <a:rPr lang="en-US" sz="2800" dirty="0">
                <a:solidFill>
                  <a:srgbClr val="002060"/>
                </a:solidFill>
                <a:latin typeface="Calibri"/>
                <a:ea typeface="Calibri"/>
                <a:cs typeface="Times New Roman"/>
              </a:rPr>
              <a:t>If not an appropriate solution, can an alternative method of bed management be used?</a:t>
            </a:r>
          </a:p>
          <a:p>
            <a:pPr marL="914400" lvl="1" indent="-457200">
              <a:lnSpc>
                <a:spcPct val="115000"/>
              </a:lnSpc>
              <a:buFont typeface="Arial" panose="020B0604020202020204" pitchFamily="34" charset="0"/>
              <a:buChar char="•"/>
            </a:pPr>
            <a:r>
              <a:rPr lang="en-US" sz="2800" dirty="0">
                <a:solidFill>
                  <a:srgbClr val="002060"/>
                </a:solidFill>
                <a:latin typeface="Calibri"/>
                <a:ea typeface="Calibri"/>
                <a:cs typeface="Times New Roman"/>
              </a:rPr>
              <a:t>Could the patient climb over the bed rails?</a:t>
            </a:r>
          </a:p>
          <a:p>
            <a:pPr marL="914400" lvl="1" indent="-457200">
              <a:lnSpc>
                <a:spcPct val="115000"/>
              </a:lnSpc>
              <a:buFont typeface="Arial" panose="020B0604020202020204" pitchFamily="34" charset="0"/>
              <a:buChar char="•"/>
            </a:pPr>
            <a:r>
              <a:rPr lang="en-US" sz="2800" dirty="0">
                <a:solidFill>
                  <a:srgbClr val="002060"/>
                </a:solidFill>
                <a:latin typeface="Calibri"/>
                <a:ea typeface="Calibri"/>
                <a:cs typeface="Times New Roman"/>
              </a:rPr>
              <a:t>Could the patient injure themselves on the bed rails?</a:t>
            </a:r>
          </a:p>
          <a:p>
            <a:pPr marL="914400" lvl="1" indent="-457200">
              <a:lnSpc>
                <a:spcPct val="115000"/>
              </a:lnSpc>
              <a:spcAft>
                <a:spcPts val="1000"/>
              </a:spcAft>
              <a:buFont typeface="Arial" panose="020B0604020202020204" pitchFamily="34" charset="0"/>
              <a:buChar char="•"/>
            </a:pPr>
            <a:r>
              <a:rPr lang="en-US" sz="2800" dirty="0">
                <a:solidFill>
                  <a:srgbClr val="002060"/>
                </a:solidFill>
                <a:latin typeface="Calibri"/>
                <a:ea typeface="Calibri"/>
                <a:cs typeface="Times New Roman"/>
              </a:rPr>
              <a:t>Could using bed rails cause the patients distress?</a:t>
            </a:r>
          </a:p>
          <a:p>
            <a:endParaRPr lang="en-US" dirty="0"/>
          </a:p>
        </p:txBody>
      </p:sp>
    </p:spTree>
    <p:extLst>
      <p:ext uri="{BB962C8B-B14F-4D97-AF65-F5344CB8AC3E}">
        <p14:creationId xmlns:p14="http://schemas.microsoft.com/office/powerpoint/2010/main" val="37517607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084F308-6712-4863-84F7-13CE29CAE47B}"/>
              </a:ext>
            </a:extLst>
          </p:cNvPr>
          <p:cNvSpPr txBox="1"/>
          <p:nvPr/>
        </p:nvSpPr>
        <p:spPr>
          <a:xfrm>
            <a:off x="2476500" y="2819400"/>
            <a:ext cx="4191000" cy="1200329"/>
          </a:xfrm>
          <a:prstGeom prst="rect">
            <a:avLst/>
          </a:prstGeom>
          <a:noFill/>
        </p:spPr>
        <p:txBody>
          <a:bodyPr wrap="square" rtlCol="0">
            <a:spAutoFit/>
          </a:bodyPr>
          <a:lstStyle/>
          <a:p>
            <a:r>
              <a:rPr lang="en-CA" sz="3600" dirty="0">
                <a:solidFill>
                  <a:srgbClr val="002060"/>
                </a:solidFill>
              </a:rPr>
              <a:t>EXAMPLES OF RISK ASSESSMENT TOOLS</a:t>
            </a:r>
          </a:p>
        </p:txBody>
      </p:sp>
    </p:spTree>
    <p:extLst>
      <p:ext uri="{BB962C8B-B14F-4D97-AF65-F5344CB8AC3E}">
        <p14:creationId xmlns:p14="http://schemas.microsoft.com/office/powerpoint/2010/main" val="10892078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897" y="18393"/>
            <a:ext cx="8583148" cy="5368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75897" y="5387133"/>
            <a:ext cx="8410903" cy="646331"/>
          </a:xfrm>
          <a:prstGeom prst="rect">
            <a:avLst/>
          </a:prstGeom>
          <a:noFill/>
        </p:spPr>
        <p:txBody>
          <a:bodyPr wrap="square" rtlCol="0">
            <a:spAutoFit/>
          </a:bodyPr>
          <a:lstStyle/>
          <a:p>
            <a:r>
              <a:rPr lang="en-US" i="1" dirty="0">
                <a:solidFill>
                  <a:srgbClr val="002060"/>
                </a:solidFill>
              </a:rPr>
              <a:t>Fall and fall injury prevention and management toolkit: Safe use of Bed Rails. </a:t>
            </a:r>
            <a:r>
              <a:rPr lang="en-US" dirty="0">
                <a:solidFill>
                  <a:srgbClr val="002060"/>
                </a:solidFill>
              </a:rPr>
              <a:t>Government of Southern Australia, SA Health. (2015)</a:t>
            </a:r>
          </a:p>
        </p:txBody>
      </p:sp>
    </p:spTree>
    <p:extLst>
      <p:ext uri="{BB962C8B-B14F-4D97-AF65-F5344CB8AC3E}">
        <p14:creationId xmlns:p14="http://schemas.microsoft.com/office/powerpoint/2010/main" val="29244285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81048" y="5594461"/>
            <a:ext cx="7467600" cy="523220"/>
          </a:xfrm>
          <a:prstGeom prst="rect">
            <a:avLst/>
          </a:prstGeom>
          <a:noFill/>
        </p:spPr>
        <p:txBody>
          <a:bodyPr wrap="square" rtlCol="0">
            <a:spAutoFit/>
          </a:bodyPr>
          <a:lstStyle/>
          <a:p>
            <a:r>
              <a:rPr lang="en-US" sz="1400" i="1" dirty="0">
                <a:solidFill>
                  <a:srgbClr val="002060"/>
                </a:solidFill>
              </a:rPr>
              <a:t>Fall and fall injury prevention and management toolkit: Safe use of Bed Rails. </a:t>
            </a:r>
            <a:r>
              <a:rPr lang="en-US" sz="1400" dirty="0">
                <a:solidFill>
                  <a:srgbClr val="002060"/>
                </a:solidFill>
              </a:rPr>
              <a:t>Government of Southern Australia, SA Health. (2015)</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92" y="-381000"/>
            <a:ext cx="9144000" cy="5844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89605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590" y="0"/>
            <a:ext cx="803021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31433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6810" y="377393"/>
            <a:ext cx="5885815" cy="697230"/>
          </a:xfrm>
          <a:prstGeom prst="rect">
            <a:avLst/>
          </a:prstGeom>
        </p:spPr>
        <p:txBody>
          <a:bodyPr vert="horz" wrap="square" lIns="0" tIns="13335" rIns="0" bIns="0" rtlCol="0">
            <a:spAutoFit/>
          </a:bodyPr>
          <a:lstStyle/>
          <a:p>
            <a:pPr marL="12700">
              <a:lnSpc>
                <a:spcPct val="100000"/>
              </a:lnSpc>
              <a:spcBef>
                <a:spcPts val="105"/>
              </a:spcBef>
            </a:pPr>
            <a:r>
              <a:rPr sz="4400" spc="-185" dirty="0"/>
              <a:t>Alternatives </a:t>
            </a:r>
            <a:r>
              <a:rPr sz="4400" spc="-50" dirty="0"/>
              <a:t>to </a:t>
            </a:r>
            <a:r>
              <a:rPr sz="4400" spc="-335" dirty="0"/>
              <a:t>Bed</a:t>
            </a:r>
            <a:r>
              <a:rPr sz="4400" spc="-610" dirty="0"/>
              <a:t> </a:t>
            </a:r>
            <a:r>
              <a:rPr sz="4400" spc="-330" dirty="0"/>
              <a:t>Rails</a:t>
            </a:r>
            <a:endParaRPr sz="4400" dirty="0"/>
          </a:p>
        </p:txBody>
      </p:sp>
      <p:sp>
        <p:nvSpPr>
          <p:cNvPr id="5" name="object 5"/>
          <p:cNvSpPr txBox="1"/>
          <p:nvPr/>
        </p:nvSpPr>
        <p:spPr>
          <a:xfrm>
            <a:off x="363748" y="1066800"/>
            <a:ext cx="7800340" cy="4116512"/>
          </a:xfrm>
          <a:prstGeom prst="rect">
            <a:avLst/>
          </a:prstGeom>
        </p:spPr>
        <p:txBody>
          <a:bodyPr vert="horz" wrap="square" lIns="0" tIns="60960" rIns="0" bIns="0" rtlCol="0">
            <a:spAutoFit/>
          </a:bodyPr>
          <a:lstStyle/>
          <a:p>
            <a:pPr marL="355600" marR="5080" indent="-342900">
              <a:lnSpc>
                <a:spcPts val="3020"/>
              </a:lnSpc>
              <a:spcBef>
                <a:spcPts val="690"/>
              </a:spcBef>
              <a:buChar char="•"/>
              <a:tabLst>
                <a:tab pos="354965" algn="l"/>
                <a:tab pos="355600" algn="l"/>
              </a:tabLst>
            </a:pPr>
            <a:r>
              <a:rPr sz="2800" spc="-25" dirty="0">
                <a:solidFill>
                  <a:srgbClr val="001F5F"/>
                </a:solidFill>
                <a:latin typeface="Arial"/>
                <a:cs typeface="Arial"/>
              </a:rPr>
              <a:t>Lower</a:t>
            </a:r>
            <a:r>
              <a:rPr sz="2800" spc="-170" dirty="0">
                <a:solidFill>
                  <a:srgbClr val="001F5F"/>
                </a:solidFill>
                <a:latin typeface="Arial"/>
                <a:cs typeface="Arial"/>
              </a:rPr>
              <a:t> </a:t>
            </a:r>
            <a:r>
              <a:rPr sz="2800" spc="20" dirty="0">
                <a:solidFill>
                  <a:srgbClr val="001F5F"/>
                </a:solidFill>
                <a:latin typeface="Arial"/>
                <a:cs typeface="Arial"/>
              </a:rPr>
              <a:t>the</a:t>
            </a:r>
            <a:r>
              <a:rPr sz="2800" spc="-175" dirty="0">
                <a:solidFill>
                  <a:srgbClr val="001F5F"/>
                </a:solidFill>
                <a:latin typeface="Arial"/>
                <a:cs typeface="Arial"/>
              </a:rPr>
              <a:t> </a:t>
            </a:r>
            <a:r>
              <a:rPr sz="2800" spc="-55" dirty="0">
                <a:solidFill>
                  <a:srgbClr val="001F5F"/>
                </a:solidFill>
                <a:latin typeface="Arial"/>
                <a:cs typeface="Arial"/>
              </a:rPr>
              <a:t>bed</a:t>
            </a:r>
            <a:r>
              <a:rPr sz="2800" spc="-175" dirty="0">
                <a:solidFill>
                  <a:srgbClr val="001F5F"/>
                </a:solidFill>
                <a:latin typeface="Arial"/>
                <a:cs typeface="Arial"/>
              </a:rPr>
              <a:t> </a:t>
            </a:r>
            <a:r>
              <a:rPr sz="2800" spc="114" dirty="0">
                <a:solidFill>
                  <a:srgbClr val="001F5F"/>
                </a:solidFill>
                <a:latin typeface="Arial"/>
                <a:cs typeface="Arial"/>
              </a:rPr>
              <a:t>to</a:t>
            </a:r>
            <a:r>
              <a:rPr sz="2800" spc="-175" dirty="0">
                <a:solidFill>
                  <a:srgbClr val="001F5F"/>
                </a:solidFill>
                <a:latin typeface="Arial"/>
                <a:cs typeface="Arial"/>
              </a:rPr>
              <a:t> </a:t>
            </a:r>
            <a:r>
              <a:rPr sz="2800" spc="20" dirty="0">
                <a:solidFill>
                  <a:srgbClr val="001F5F"/>
                </a:solidFill>
                <a:latin typeface="Arial"/>
                <a:cs typeface="Arial"/>
              </a:rPr>
              <a:t>the</a:t>
            </a:r>
            <a:r>
              <a:rPr sz="2800" spc="-170" dirty="0">
                <a:solidFill>
                  <a:srgbClr val="001F5F"/>
                </a:solidFill>
                <a:latin typeface="Arial"/>
                <a:cs typeface="Arial"/>
              </a:rPr>
              <a:t> </a:t>
            </a:r>
            <a:r>
              <a:rPr sz="2800" spc="-10" dirty="0">
                <a:solidFill>
                  <a:srgbClr val="001F5F"/>
                </a:solidFill>
                <a:latin typeface="Arial"/>
                <a:cs typeface="Arial"/>
              </a:rPr>
              <a:t>most</a:t>
            </a:r>
            <a:r>
              <a:rPr sz="2800" spc="-175" dirty="0">
                <a:solidFill>
                  <a:srgbClr val="001F5F"/>
                </a:solidFill>
                <a:latin typeface="Arial"/>
                <a:cs typeface="Arial"/>
              </a:rPr>
              <a:t> </a:t>
            </a:r>
            <a:r>
              <a:rPr sz="2800" spc="-20" dirty="0">
                <a:solidFill>
                  <a:srgbClr val="001F5F"/>
                </a:solidFill>
                <a:latin typeface="Arial"/>
                <a:cs typeface="Arial"/>
              </a:rPr>
              <a:t>appropriate</a:t>
            </a:r>
            <a:r>
              <a:rPr sz="2800" spc="-160" dirty="0">
                <a:solidFill>
                  <a:srgbClr val="001F5F"/>
                </a:solidFill>
                <a:latin typeface="Arial"/>
                <a:cs typeface="Arial"/>
              </a:rPr>
              <a:t> </a:t>
            </a:r>
            <a:r>
              <a:rPr sz="2800" spc="-10" dirty="0">
                <a:solidFill>
                  <a:srgbClr val="001F5F"/>
                </a:solidFill>
                <a:latin typeface="Arial"/>
                <a:cs typeface="Arial"/>
              </a:rPr>
              <a:t>height</a:t>
            </a:r>
            <a:r>
              <a:rPr sz="2800" spc="-175" dirty="0">
                <a:solidFill>
                  <a:srgbClr val="001F5F"/>
                </a:solidFill>
                <a:latin typeface="Arial"/>
                <a:cs typeface="Arial"/>
              </a:rPr>
              <a:t> </a:t>
            </a:r>
            <a:r>
              <a:rPr sz="2800" spc="70" dirty="0">
                <a:solidFill>
                  <a:srgbClr val="001F5F"/>
                </a:solidFill>
                <a:latin typeface="Arial"/>
                <a:cs typeface="Arial"/>
              </a:rPr>
              <a:t>for  </a:t>
            </a:r>
            <a:r>
              <a:rPr sz="2800" spc="20" dirty="0">
                <a:solidFill>
                  <a:srgbClr val="001F5F"/>
                </a:solidFill>
                <a:latin typeface="Arial"/>
                <a:cs typeface="Arial"/>
              </a:rPr>
              <a:t>the</a:t>
            </a:r>
            <a:r>
              <a:rPr sz="2800" spc="-180" dirty="0">
                <a:solidFill>
                  <a:srgbClr val="001F5F"/>
                </a:solidFill>
                <a:latin typeface="Arial"/>
                <a:cs typeface="Arial"/>
              </a:rPr>
              <a:t> </a:t>
            </a:r>
            <a:r>
              <a:rPr sz="2800" spc="-35" dirty="0">
                <a:solidFill>
                  <a:srgbClr val="001F5F"/>
                </a:solidFill>
                <a:latin typeface="Arial"/>
                <a:cs typeface="Arial"/>
              </a:rPr>
              <a:t>resident</a:t>
            </a:r>
            <a:r>
              <a:rPr sz="2800" spc="-170" dirty="0">
                <a:solidFill>
                  <a:srgbClr val="001F5F"/>
                </a:solidFill>
                <a:latin typeface="Arial"/>
                <a:cs typeface="Arial"/>
              </a:rPr>
              <a:t> </a:t>
            </a:r>
            <a:r>
              <a:rPr sz="2800" spc="65" dirty="0">
                <a:solidFill>
                  <a:srgbClr val="001F5F"/>
                </a:solidFill>
                <a:latin typeface="Arial"/>
                <a:cs typeface="Arial"/>
              </a:rPr>
              <a:t>(with</a:t>
            </a:r>
            <a:r>
              <a:rPr sz="2800" spc="-175" dirty="0">
                <a:solidFill>
                  <a:srgbClr val="001F5F"/>
                </a:solidFill>
                <a:latin typeface="Arial"/>
                <a:cs typeface="Arial"/>
              </a:rPr>
              <a:t> </a:t>
            </a:r>
            <a:r>
              <a:rPr sz="2800" spc="-65" dirty="0">
                <a:solidFill>
                  <a:srgbClr val="001F5F"/>
                </a:solidFill>
                <a:latin typeface="Arial"/>
                <a:cs typeface="Arial"/>
              </a:rPr>
              <a:t>wheels</a:t>
            </a:r>
            <a:r>
              <a:rPr sz="2800" spc="-170" dirty="0">
                <a:solidFill>
                  <a:srgbClr val="001F5F"/>
                </a:solidFill>
                <a:latin typeface="Arial"/>
                <a:cs typeface="Arial"/>
              </a:rPr>
              <a:t> </a:t>
            </a:r>
            <a:r>
              <a:rPr sz="2800" spc="-40" dirty="0">
                <a:solidFill>
                  <a:srgbClr val="001F5F"/>
                </a:solidFill>
                <a:latin typeface="Arial"/>
                <a:cs typeface="Arial"/>
              </a:rPr>
              <a:t>locked)</a:t>
            </a:r>
            <a:endParaRPr sz="2800" dirty="0">
              <a:latin typeface="Arial"/>
              <a:cs typeface="Arial"/>
            </a:endParaRPr>
          </a:p>
          <a:p>
            <a:pPr marL="355600" indent="-342900">
              <a:lnSpc>
                <a:spcPct val="100000"/>
              </a:lnSpc>
              <a:spcBef>
                <a:spcPts val="295"/>
              </a:spcBef>
              <a:buChar char="•"/>
              <a:tabLst>
                <a:tab pos="354965" algn="l"/>
                <a:tab pos="355600" algn="l"/>
              </a:tabLst>
            </a:pPr>
            <a:r>
              <a:rPr sz="2800" spc="-114" dirty="0">
                <a:solidFill>
                  <a:srgbClr val="001F5F"/>
                </a:solidFill>
                <a:latin typeface="Arial"/>
                <a:cs typeface="Arial"/>
              </a:rPr>
              <a:t>Consider</a:t>
            </a:r>
            <a:r>
              <a:rPr sz="2800" spc="-175" dirty="0">
                <a:solidFill>
                  <a:srgbClr val="001F5F"/>
                </a:solidFill>
                <a:latin typeface="Arial"/>
                <a:cs typeface="Arial"/>
              </a:rPr>
              <a:t> </a:t>
            </a:r>
            <a:r>
              <a:rPr sz="2800" spc="-190" dirty="0">
                <a:solidFill>
                  <a:srgbClr val="001F5F"/>
                </a:solidFill>
                <a:latin typeface="Arial"/>
                <a:cs typeface="Arial"/>
              </a:rPr>
              <a:t>a</a:t>
            </a:r>
            <a:r>
              <a:rPr sz="2800" spc="-170" dirty="0">
                <a:solidFill>
                  <a:srgbClr val="001F5F"/>
                </a:solidFill>
                <a:latin typeface="Arial"/>
                <a:cs typeface="Arial"/>
              </a:rPr>
              <a:t> </a:t>
            </a:r>
            <a:r>
              <a:rPr sz="2800" spc="-50" dirty="0">
                <a:solidFill>
                  <a:srgbClr val="001F5F"/>
                </a:solidFill>
                <a:latin typeface="Arial"/>
                <a:cs typeface="Arial"/>
              </a:rPr>
              <a:t>bed</a:t>
            </a:r>
            <a:r>
              <a:rPr sz="2800" spc="-170" dirty="0">
                <a:solidFill>
                  <a:srgbClr val="001F5F"/>
                </a:solidFill>
                <a:latin typeface="Arial"/>
                <a:cs typeface="Arial"/>
              </a:rPr>
              <a:t> </a:t>
            </a:r>
            <a:r>
              <a:rPr sz="2800" spc="55" dirty="0">
                <a:solidFill>
                  <a:srgbClr val="001F5F"/>
                </a:solidFill>
                <a:latin typeface="Arial"/>
                <a:cs typeface="Arial"/>
              </a:rPr>
              <a:t>that</a:t>
            </a:r>
            <a:r>
              <a:rPr sz="2800" spc="-170" dirty="0">
                <a:solidFill>
                  <a:srgbClr val="001F5F"/>
                </a:solidFill>
                <a:latin typeface="Arial"/>
                <a:cs typeface="Arial"/>
              </a:rPr>
              <a:t> </a:t>
            </a:r>
            <a:r>
              <a:rPr sz="2800" spc="-25" dirty="0">
                <a:solidFill>
                  <a:srgbClr val="001F5F"/>
                </a:solidFill>
                <a:latin typeface="Arial"/>
                <a:cs typeface="Arial"/>
              </a:rPr>
              <a:t>lowers</a:t>
            </a:r>
            <a:r>
              <a:rPr sz="2800" spc="-175" dirty="0">
                <a:solidFill>
                  <a:srgbClr val="001F5F"/>
                </a:solidFill>
                <a:latin typeface="Arial"/>
                <a:cs typeface="Arial"/>
              </a:rPr>
              <a:t> </a:t>
            </a:r>
            <a:r>
              <a:rPr sz="2800" spc="114" dirty="0">
                <a:solidFill>
                  <a:srgbClr val="001F5F"/>
                </a:solidFill>
                <a:latin typeface="Arial"/>
                <a:cs typeface="Arial"/>
              </a:rPr>
              <a:t>to</a:t>
            </a:r>
            <a:r>
              <a:rPr sz="2800" spc="-175" dirty="0">
                <a:solidFill>
                  <a:srgbClr val="001F5F"/>
                </a:solidFill>
                <a:latin typeface="Arial"/>
                <a:cs typeface="Arial"/>
              </a:rPr>
              <a:t> </a:t>
            </a:r>
            <a:r>
              <a:rPr sz="2800" spc="20" dirty="0">
                <a:solidFill>
                  <a:srgbClr val="001F5F"/>
                </a:solidFill>
                <a:latin typeface="Arial"/>
                <a:cs typeface="Arial"/>
              </a:rPr>
              <a:t>the</a:t>
            </a:r>
            <a:r>
              <a:rPr sz="2800" spc="-170" dirty="0">
                <a:solidFill>
                  <a:srgbClr val="001F5F"/>
                </a:solidFill>
                <a:latin typeface="Arial"/>
                <a:cs typeface="Arial"/>
              </a:rPr>
              <a:t> </a:t>
            </a:r>
            <a:r>
              <a:rPr sz="2800" spc="45" dirty="0">
                <a:solidFill>
                  <a:srgbClr val="001F5F"/>
                </a:solidFill>
                <a:latin typeface="Arial"/>
                <a:cs typeface="Arial"/>
              </a:rPr>
              <a:t>floor</a:t>
            </a:r>
            <a:endParaRPr sz="2800" dirty="0">
              <a:latin typeface="Arial"/>
              <a:cs typeface="Arial"/>
            </a:endParaRPr>
          </a:p>
          <a:p>
            <a:pPr marL="355600" indent="-342900">
              <a:lnSpc>
                <a:spcPct val="100000"/>
              </a:lnSpc>
              <a:spcBef>
                <a:spcPts val="335"/>
              </a:spcBef>
              <a:buChar char="•"/>
              <a:tabLst>
                <a:tab pos="354965" algn="l"/>
                <a:tab pos="355600" algn="l"/>
              </a:tabLst>
            </a:pPr>
            <a:r>
              <a:rPr sz="2800" spc="20" dirty="0">
                <a:solidFill>
                  <a:srgbClr val="001F5F"/>
                </a:solidFill>
                <a:latin typeface="Arial"/>
                <a:cs typeface="Arial"/>
              </a:rPr>
              <a:t>Mobility</a:t>
            </a:r>
            <a:r>
              <a:rPr sz="2800" spc="-175" dirty="0">
                <a:solidFill>
                  <a:srgbClr val="001F5F"/>
                </a:solidFill>
                <a:latin typeface="Arial"/>
                <a:cs typeface="Arial"/>
              </a:rPr>
              <a:t> </a:t>
            </a:r>
            <a:r>
              <a:rPr sz="2800" spc="-75" dirty="0">
                <a:solidFill>
                  <a:srgbClr val="001F5F"/>
                </a:solidFill>
                <a:latin typeface="Arial"/>
                <a:cs typeface="Arial"/>
              </a:rPr>
              <a:t>aid</a:t>
            </a:r>
            <a:r>
              <a:rPr lang="en-CA" sz="2800" spc="-45" dirty="0">
                <a:solidFill>
                  <a:srgbClr val="001F5F"/>
                </a:solidFill>
                <a:latin typeface="Arial"/>
                <a:cs typeface="Arial"/>
              </a:rPr>
              <a:t> </a:t>
            </a:r>
            <a:r>
              <a:rPr sz="2800" spc="35" dirty="0">
                <a:solidFill>
                  <a:srgbClr val="001F5F"/>
                </a:solidFill>
                <a:latin typeface="Arial"/>
                <a:cs typeface="Arial"/>
              </a:rPr>
              <a:t>within</a:t>
            </a:r>
            <a:r>
              <a:rPr sz="2800" spc="-190" dirty="0">
                <a:solidFill>
                  <a:srgbClr val="001F5F"/>
                </a:solidFill>
                <a:latin typeface="Arial"/>
                <a:cs typeface="Arial"/>
              </a:rPr>
              <a:t> </a:t>
            </a:r>
            <a:r>
              <a:rPr sz="2800" spc="-85" dirty="0">
                <a:solidFill>
                  <a:srgbClr val="001F5F"/>
                </a:solidFill>
                <a:latin typeface="Arial"/>
                <a:cs typeface="Arial"/>
              </a:rPr>
              <a:t>reach</a:t>
            </a:r>
            <a:endParaRPr sz="2800" dirty="0">
              <a:latin typeface="Arial"/>
              <a:cs typeface="Arial"/>
            </a:endParaRPr>
          </a:p>
          <a:p>
            <a:pPr marL="355600" indent="-342900">
              <a:lnSpc>
                <a:spcPct val="100000"/>
              </a:lnSpc>
              <a:spcBef>
                <a:spcPts val="340"/>
              </a:spcBef>
              <a:buChar char="•"/>
              <a:tabLst>
                <a:tab pos="354965" algn="l"/>
                <a:tab pos="355600" algn="l"/>
              </a:tabLst>
            </a:pPr>
            <a:r>
              <a:rPr sz="2800" spc="-130" dirty="0">
                <a:solidFill>
                  <a:srgbClr val="001F5F"/>
                </a:solidFill>
                <a:latin typeface="Arial"/>
                <a:cs typeface="Arial"/>
              </a:rPr>
              <a:t>Fall </a:t>
            </a:r>
            <a:r>
              <a:rPr sz="2800" spc="-25" dirty="0">
                <a:solidFill>
                  <a:srgbClr val="001F5F"/>
                </a:solidFill>
                <a:latin typeface="Arial"/>
                <a:cs typeface="Arial"/>
              </a:rPr>
              <a:t>mat(s) </a:t>
            </a:r>
            <a:r>
              <a:rPr sz="2800" spc="-20" dirty="0">
                <a:solidFill>
                  <a:srgbClr val="001F5F"/>
                </a:solidFill>
                <a:latin typeface="Arial"/>
                <a:cs typeface="Arial"/>
              </a:rPr>
              <a:t>on</a:t>
            </a:r>
            <a:r>
              <a:rPr sz="2800" spc="-355" dirty="0">
                <a:solidFill>
                  <a:srgbClr val="001F5F"/>
                </a:solidFill>
                <a:latin typeface="Arial"/>
                <a:cs typeface="Arial"/>
              </a:rPr>
              <a:t> </a:t>
            </a:r>
            <a:r>
              <a:rPr sz="2800" spc="45" dirty="0">
                <a:solidFill>
                  <a:srgbClr val="001F5F"/>
                </a:solidFill>
                <a:latin typeface="Arial"/>
                <a:cs typeface="Arial"/>
              </a:rPr>
              <a:t>floor</a:t>
            </a:r>
            <a:endParaRPr sz="2800" dirty="0">
              <a:latin typeface="Arial"/>
              <a:cs typeface="Arial"/>
            </a:endParaRPr>
          </a:p>
          <a:p>
            <a:pPr marL="355600" indent="-342900">
              <a:lnSpc>
                <a:spcPct val="100000"/>
              </a:lnSpc>
              <a:spcBef>
                <a:spcPts val="335"/>
              </a:spcBef>
              <a:buChar char="•"/>
              <a:tabLst>
                <a:tab pos="354965" algn="l"/>
                <a:tab pos="355600" algn="l"/>
              </a:tabLst>
            </a:pPr>
            <a:r>
              <a:rPr sz="2800" spc="-75" dirty="0">
                <a:solidFill>
                  <a:srgbClr val="001F5F"/>
                </a:solidFill>
                <a:latin typeface="Arial"/>
                <a:cs typeface="Arial"/>
              </a:rPr>
              <a:t>Hip</a:t>
            </a:r>
            <a:r>
              <a:rPr sz="2800" spc="-180" dirty="0">
                <a:solidFill>
                  <a:srgbClr val="001F5F"/>
                </a:solidFill>
                <a:latin typeface="Arial"/>
                <a:cs typeface="Arial"/>
              </a:rPr>
              <a:t> </a:t>
            </a:r>
            <a:r>
              <a:rPr sz="2800" spc="5" dirty="0">
                <a:solidFill>
                  <a:srgbClr val="001F5F"/>
                </a:solidFill>
                <a:latin typeface="Arial"/>
                <a:cs typeface="Arial"/>
              </a:rPr>
              <a:t>protectors</a:t>
            </a:r>
            <a:endParaRPr lang="en-CA" sz="2800" spc="5" dirty="0">
              <a:solidFill>
                <a:srgbClr val="001F5F"/>
              </a:solidFill>
              <a:latin typeface="Arial"/>
              <a:cs typeface="Arial"/>
            </a:endParaRPr>
          </a:p>
          <a:p>
            <a:pPr marL="355600" indent="-342900">
              <a:lnSpc>
                <a:spcPct val="100000"/>
              </a:lnSpc>
              <a:spcBef>
                <a:spcPts val="335"/>
              </a:spcBef>
              <a:buChar char="•"/>
              <a:tabLst>
                <a:tab pos="354965" algn="l"/>
                <a:tab pos="355600" algn="l"/>
              </a:tabLst>
            </a:pPr>
            <a:r>
              <a:rPr lang="en-CA" sz="2800" spc="5" dirty="0">
                <a:solidFill>
                  <a:srgbClr val="001F5F"/>
                </a:solidFill>
                <a:latin typeface="Arial"/>
                <a:cs typeface="Arial"/>
              </a:rPr>
              <a:t>Ceiling to floor poles</a:t>
            </a:r>
          </a:p>
          <a:p>
            <a:pPr marL="355600" indent="-342900">
              <a:lnSpc>
                <a:spcPct val="100000"/>
              </a:lnSpc>
              <a:spcBef>
                <a:spcPts val="335"/>
              </a:spcBef>
              <a:buChar char="•"/>
              <a:tabLst>
                <a:tab pos="354965" algn="l"/>
                <a:tab pos="355600" algn="l"/>
              </a:tabLst>
            </a:pPr>
            <a:r>
              <a:rPr lang="en-CA" sz="2800" spc="5" dirty="0">
                <a:solidFill>
                  <a:srgbClr val="001F5F"/>
                </a:solidFill>
                <a:latin typeface="Arial"/>
                <a:cs typeface="Arial"/>
              </a:rPr>
              <a:t>Baby Monitors</a:t>
            </a:r>
          </a:p>
          <a:p>
            <a:pPr marL="12700">
              <a:lnSpc>
                <a:spcPct val="100000"/>
              </a:lnSpc>
              <a:spcBef>
                <a:spcPts val="335"/>
              </a:spcBef>
              <a:tabLst>
                <a:tab pos="354965" algn="l"/>
                <a:tab pos="355600" algn="l"/>
              </a:tabLst>
            </a:pPr>
            <a:endParaRPr sz="2800" dirty="0">
              <a:latin typeface="Arial"/>
              <a:cs typeface="Arial"/>
            </a:endParaRPr>
          </a:p>
        </p:txBody>
      </p:sp>
      <p:sp>
        <p:nvSpPr>
          <p:cNvPr id="6" name="object 6"/>
          <p:cNvSpPr/>
          <p:nvPr/>
        </p:nvSpPr>
        <p:spPr>
          <a:xfrm>
            <a:off x="7086600" y="3478225"/>
            <a:ext cx="1647825" cy="2476500"/>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4570476" y="4523232"/>
            <a:ext cx="2136648" cy="1452372"/>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7075631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29319" cy="615553"/>
          </a:xfrm>
        </p:spPr>
        <p:txBody>
          <a:bodyPr/>
          <a:lstStyle/>
          <a:p>
            <a:pPr algn="ctr"/>
            <a:r>
              <a:rPr lang="en-US" dirty="0">
                <a:solidFill>
                  <a:srgbClr val="002060"/>
                </a:solidFill>
              </a:rPr>
              <a:t>Health Canada</a:t>
            </a:r>
          </a:p>
        </p:txBody>
      </p:sp>
      <p:sp>
        <p:nvSpPr>
          <p:cNvPr id="3" name="Text Placeholder 2"/>
          <p:cNvSpPr>
            <a:spLocks noGrp="1"/>
          </p:cNvSpPr>
          <p:nvPr>
            <p:ph type="body" idx="1"/>
          </p:nvPr>
        </p:nvSpPr>
        <p:spPr>
          <a:xfrm>
            <a:off x="381000" y="1524000"/>
            <a:ext cx="8592819" cy="3877985"/>
          </a:xfrm>
        </p:spPr>
        <p:txBody>
          <a:bodyPr/>
          <a:lstStyle/>
          <a:p>
            <a:r>
              <a:rPr lang="en-US" sz="3200" dirty="0"/>
              <a:t>In March 2008, Health Canada published a guidance document entitled “Adult Hospital Beds: Patient Entrapment Hazards, Side Rail Latching Reliability, and Other Hazards” to provide recommendations to assist healthcare facilities in assessing side rail use in health care settings.</a:t>
            </a:r>
          </a:p>
          <a:p>
            <a:endParaRPr lang="en-US"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5042473"/>
            <a:ext cx="2505075" cy="14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5225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6182867" y="332231"/>
            <a:ext cx="850391" cy="1231392"/>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2662808" y="345369"/>
            <a:ext cx="3945254" cy="697230"/>
          </a:xfrm>
          <a:prstGeom prst="rect">
            <a:avLst/>
          </a:prstGeom>
        </p:spPr>
        <p:txBody>
          <a:bodyPr vert="horz" wrap="square" lIns="0" tIns="13335" rIns="0" bIns="0" rtlCol="0">
            <a:spAutoFit/>
          </a:bodyPr>
          <a:lstStyle/>
          <a:p>
            <a:pPr marL="12700">
              <a:lnSpc>
                <a:spcPct val="100000"/>
              </a:lnSpc>
              <a:spcBef>
                <a:spcPts val="105"/>
              </a:spcBef>
            </a:pPr>
            <a:r>
              <a:rPr sz="4400" spc="-335" dirty="0"/>
              <a:t>Bed</a:t>
            </a:r>
            <a:r>
              <a:rPr sz="4400" spc="-350" dirty="0"/>
              <a:t> </a:t>
            </a:r>
            <a:r>
              <a:rPr sz="4400" spc="-190" dirty="0"/>
              <a:t>Entrapment</a:t>
            </a:r>
            <a:endParaRPr sz="4400" dirty="0"/>
          </a:p>
        </p:txBody>
      </p:sp>
      <p:sp>
        <p:nvSpPr>
          <p:cNvPr id="5" name="object 5"/>
          <p:cNvSpPr txBox="1"/>
          <p:nvPr/>
        </p:nvSpPr>
        <p:spPr>
          <a:xfrm>
            <a:off x="538568" y="1371600"/>
            <a:ext cx="7811134" cy="1977389"/>
          </a:xfrm>
          <a:prstGeom prst="rect">
            <a:avLst/>
          </a:prstGeom>
        </p:spPr>
        <p:txBody>
          <a:bodyPr vert="horz" wrap="square" lIns="0" tIns="13335" rIns="0" bIns="0" rtlCol="0">
            <a:spAutoFit/>
          </a:bodyPr>
          <a:lstStyle/>
          <a:p>
            <a:pPr marL="12700" marR="5080">
              <a:lnSpc>
                <a:spcPct val="100000"/>
              </a:lnSpc>
              <a:spcBef>
                <a:spcPts val="105"/>
              </a:spcBef>
            </a:pPr>
            <a:r>
              <a:rPr sz="3200" spc="-170" dirty="0">
                <a:solidFill>
                  <a:srgbClr val="001F5F"/>
                </a:solidFill>
                <a:latin typeface="Arial"/>
                <a:cs typeface="Arial"/>
              </a:rPr>
              <a:t>The</a:t>
            </a:r>
            <a:r>
              <a:rPr sz="3200" spc="-204" dirty="0">
                <a:solidFill>
                  <a:srgbClr val="001F5F"/>
                </a:solidFill>
                <a:latin typeface="Arial"/>
                <a:cs typeface="Arial"/>
              </a:rPr>
              <a:t> </a:t>
            </a:r>
            <a:r>
              <a:rPr sz="3200" spc="35" dirty="0">
                <a:solidFill>
                  <a:srgbClr val="001F5F"/>
                </a:solidFill>
                <a:latin typeface="Arial"/>
                <a:cs typeface="Arial"/>
              </a:rPr>
              <a:t>term</a:t>
            </a:r>
            <a:r>
              <a:rPr sz="3200" spc="-200" dirty="0">
                <a:solidFill>
                  <a:srgbClr val="001F5F"/>
                </a:solidFill>
                <a:latin typeface="Arial"/>
                <a:cs typeface="Arial"/>
              </a:rPr>
              <a:t> </a:t>
            </a:r>
            <a:r>
              <a:rPr sz="3200" spc="85" dirty="0">
                <a:solidFill>
                  <a:srgbClr val="001F5F"/>
                </a:solidFill>
                <a:latin typeface="Arial"/>
                <a:cs typeface="Arial"/>
              </a:rPr>
              <a:t>“entrapment”</a:t>
            </a:r>
            <a:r>
              <a:rPr sz="3200" spc="-235" dirty="0">
                <a:solidFill>
                  <a:srgbClr val="001F5F"/>
                </a:solidFill>
                <a:latin typeface="Arial"/>
                <a:cs typeface="Arial"/>
              </a:rPr>
              <a:t> </a:t>
            </a:r>
            <a:r>
              <a:rPr sz="3200" spc="-105" dirty="0">
                <a:solidFill>
                  <a:srgbClr val="001F5F"/>
                </a:solidFill>
                <a:latin typeface="Arial"/>
                <a:cs typeface="Arial"/>
              </a:rPr>
              <a:t>describes</a:t>
            </a:r>
            <a:r>
              <a:rPr sz="3200" spc="-229" dirty="0">
                <a:solidFill>
                  <a:srgbClr val="001F5F"/>
                </a:solidFill>
                <a:latin typeface="Arial"/>
                <a:cs typeface="Arial"/>
              </a:rPr>
              <a:t> </a:t>
            </a:r>
            <a:r>
              <a:rPr sz="3200" spc="-125" dirty="0">
                <a:solidFill>
                  <a:srgbClr val="001F5F"/>
                </a:solidFill>
                <a:latin typeface="Arial"/>
                <a:cs typeface="Arial"/>
              </a:rPr>
              <a:t>an</a:t>
            </a:r>
            <a:r>
              <a:rPr sz="3200" spc="-195" dirty="0">
                <a:solidFill>
                  <a:srgbClr val="001F5F"/>
                </a:solidFill>
                <a:latin typeface="Arial"/>
                <a:cs typeface="Arial"/>
              </a:rPr>
              <a:t> </a:t>
            </a:r>
            <a:r>
              <a:rPr sz="3200" spc="-30" dirty="0">
                <a:solidFill>
                  <a:srgbClr val="001F5F"/>
                </a:solidFill>
                <a:latin typeface="Arial"/>
                <a:cs typeface="Arial"/>
              </a:rPr>
              <a:t>event</a:t>
            </a:r>
            <a:r>
              <a:rPr sz="3200" spc="-215" dirty="0">
                <a:solidFill>
                  <a:srgbClr val="001F5F"/>
                </a:solidFill>
                <a:latin typeface="Arial"/>
                <a:cs typeface="Arial"/>
              </a:rPr>
              <a:t> </a:t>
            </a:r>
            <a:r>
              <a:rPr sz="3200" spc="-30" dirty="0">
                <a:solidFill>
                  <a:srgbClr val="001F5F"/>
                </a:solidFill>
                <a:latin typeface="Arial"/>
                <a:cs typeface="Arial"/>
              </a:rPr>
              <a:t>in  </a:t>
            </a:r>
            <a:r>
              <a:rPr sz="3200" spc="-25" dirty="0">
                <a:solidFill>
                  <a:srgbClr val="001F5F"/>
                </a:solidFill>
                <a:latin typeface="Arial"/>
                <a:cs typeface="Arial"/>
              </a:rPr>
              <a:t>which </a:t>
            </a:r>
            <a:r>
              <a:rPr sz="3200" spc="-210" dirty="0">
                <a:solidFill>
                  <a:srgbClr val="001F5F"/>
                </a:solidFill>
                <a:latin typeface="Arial"/>
                <a:cs typeface="Arial"/>
              </a:rPr>
              <a:t>a </a:t>
            </a:r>
            <a:r>
              <a:rPr lang="en-US" sz="3200" spc="-90" dirty="0">
                <a:solidFill>
                  <a:srgbClr val="001F5F"/>
                </a:solidFill>
                <a:latin typeface="Arial"/>
                <a:cs typeface="Arial"/>
              </a:rPr>
              <a:t>r</a:t>
            </a:r>
            <a:r>
              <a:rPr sz="3200" spc="-90" dirty="0">
                <a:solidFill>
                  <a:srgbClr val="001F5F"/>
                </a:solidFill>
                <a:latin typeface="Arial"/>
                <a:cs typeface="Arial"/>
              </a:rPr>
              <a:t>esident </a:t>
            </a:r>
            <a:r>
              <a:rPr sz="3200" spc="-140" dirty="0">
                <a:solidFill>
                  <a:srgbClr val="001F5F"/>
                </a:solidFill>
                <a:latin typeface="Arial"/>
                <a:cs typeface="Arial"/>
              </a:rPr>
              <a:t>is </a:t>
            </a:r>
            <a:r>
              <a:rPr sz="3200" spc="-50" dirty="0">
                <a:solidFill>
                  <a:srgbClr val="001F5F"/>
                </a:solidFill>
                <a:latin typeface="Arial"/>
                <a:cs typeface="Arial"/>
              </a:rPr>
              <a:t>caught, </a:t>
            </a:r>
            <a:r>
              <a:rPr sz="3200" spc="-5" dirty="0">
                <a:solidFill>
                  <a:srgbClr val="001F5F"/>
                </a:solidFill>
                <a:latin typeface="Arial"/>
                <a:cs typeface="Arial"/>
              </a:rPr>
              <a:t>trapped </a:t>
            </a:r>
            <a:r>
              <a:rPr sz="3200" spc="40" dirty="0">
                <a:solidFill>
                  <a:srgbClr val="001F5F"/>
                </a:solidFill>
                <a:latin typeface="Arial"/>
                <a:cs typeface="Arial"/>
              </a:rPr>
              <a:t>or  </a:t>
            </a:r>
            <a:r>
              <a:rPr sz="3200" spc="-45" dirty="0">
                <a:solidFill>
                  <a:srgbClr val="001F5F"/>
                </a:solidFill>
                <a:latin typeface="Arial"/>
                <a:cs typeface="Arial"/>
              </a:rPr>
              <a:t>entangled </a:t>
            </a:r>
            <a:r>
              <a:rPr sz="3200" spc="-30" dirty="0">
                <a:solidFill>
                  <a:srgbClr val="001F5F"/>
                </a:solidFill>
                <a:latin typeface="Arial"/>
                <a:cs typeface="Arial"/>
              </a:rPr>
              <a:t>in </a:t>
            </a:r>
            <a:r>
              <a:rPr sz="3200" spc="25" dirty="0">
                <a:solidFill>
                  <a:srgbClr val="001F5F"/>
                </a:solidFill>
                <a:latin typeface="Arial"/>
                <a:cs typeface="Arial"/>
              </a:rPr>
              <a:t>the </a:t>
            </a:r>
            <a:r>
              <a:rPr sz="3200" spc="-155" dirty="0">
                <a:solidFill>
                  <a:srgbClr val="001F5F"/>
                </a:solidFill>
                <a:latin typeface="Arial"/>
                <a:cs typeface="Arial"/>
              </a:rPr>
              <a:t>space </a:t>
            </a:r>
            <a:r>
              <a:rPr sz="3200" spc="-40" dirty="0">
                <a:solidFill>
                  <a:srgbClr val="001F5F"/>
                </a:solidFill>
                <a:latin typeface="Arial"/>
                <a:cs typeface="Arial"/>
              </a:rPr>
              <a:t>in </a:t>
            </a:r>
            <a:r>
              <a:rPr sz="3200" spc="40" dirty="0">
                <a:solidFill>
                  <a:srgbClr val="001F5F"/>
                </a:solidFill>
                <a:latin typeface="Arial"/>
                <a:cs typeface="Arial"/>
              </a:rPr>
              <a:t>or </a:t>
            </a:r>
            <a:r>
              <a:rPr sz="3200" spc="-5" dirty="0">
                <a:solidFill>
                  <a:srgbClr val="001F5F"/>
                </a:solidFill>
                <a:latin typeface="Arial"/>
                <a:cs typeface="Arial"/>
              </a:rPr>
              <a:t>about </a:t>
            </a:r>
            <a:r>
              <a:rPr sz="3200" spc="25" dirty="0">
                <a:solidFill>
                  <a:srgbClr val="001F5F"/>
                </a:solidFill>
                <a:latin typeface="Arial"/>
                <a:cs typeface="Arial"/>
              </a:rPr>
              <a:t>the </a:t>
            </a:r>
            <a:r>
              <a:rPr sz="3200" spc="-55" dirty="0">
                <a:solidFill>
                  <a:srgbClr val="001F5F"/>
                </a:solidFill>
                <a:latin typeface="Arial"/>
                <a:cs typeface="Arial"/>
              </a:rPr>
              <a:t>bed  </a:t>
            </a:r>
            <a:r>
              <a:rPr sz="3200" spc="-90" dirty="0">
                <a:solidFill>
                  <a:srgbClr val="001F5F"/>
                </a:solidFill>
                <a:latin typeface="Arial"/>
                <a:cs typeface="Arial"/>
              </a:rPr>
              <a:t>side-rail,</a:t>
            </a:r>
            <a:r>
              <a:rPr sz="3200" spc="-180" dirty="0">
                <a:solidFill>
                  <a:srgbClr val="001F5F"/>
                </a:solidFill>
                <a:latin typeface="Arial"/>
                <a:cs typeface="Arial"/>
              </a:rPr>
              <a:t> </a:t>
            </a:r>
            <a:r>
              <a:rPr sz="3200" spc="-45" dirty="0">
                <a:solidFill>
                  <a:srgbClr val="001F5F"/>
                </a:solidFill>
                <a:latin typeface="Arial"/>
                <a:cs typeface="Arial"/>
              </a:rPr>
              <a:t>mattress,</a:t>
            </a:r>
            <a:r>
              <a:rPr sz="3200" spc="-215" dirty="0">
                <a:solidFill>
                  <a:srgbClr val="001F5F"/>
                </a:solidFill>
                <a:latin typeface="Arial"/>
                <a:cs typeface="Arial"/>
              </a:rPr>
              <a:t> </a:t>
            </a:r>
            <a:r>
              <a:rPr sz="3200" spc="40" dirty="0">
                <a:solidFill>
                  <a:srgbClr val="001F5F"/>
                </a:solidFill>
                <a:latin typeface="Arial"/>
                <a:cs typeface="Arial"/>
              </a:rPr>
              <a:t>or</a:t>
            </a:r>
            <a:r>
              <a:rPr sz="3200" spc="-195" dirty="0">
                <a:solidFill>
                  <a:srgbClr val="001F5F"/>
                </a:solidFill>
                <a:latin typeface="Arial"/>
                <a:cs typeface="Arial"/>
              </a:rPr>
              <a:t> </a:t>
            </a:r>
            <a:r>
              <a:rPr sz="3200" spc="-30" dirty="0">
                <a:solidFill>
                  <a:srgbClr val="001F5F"/>
                </a:solidFill>
                <a:latin typeface="Arial"/>
                <a:cs typeface="Arial"/>
              </a:rPr>
              <a:t>hospital</a:t>
            </a:r>
            <a:r>
              <a:rPr sz="3200" spc="-200" dirty="0">
                <a:solidFill>
                  <a:srgbClr val="001F5F"/>
                </a:solidFill>
                <a:latin typeface="Arial"/>
                <a:cs typeface="Arial"/>
              </a:rPr>
              <a:t> </a:t>
            </a:r>
            <a:r>
              <a:rPr sz="3200" spc="-60" dirty="0">
                <a:solidFill>
                  <a:srgbClr val="001F5F"/>
                </a:solidFill>
                <a:latin typeface="Arial"/>
                <a:cs typeface="Arial"/>
              </a:rPr>
              <a:t>bed</a:t>
            </a:r>
            <a:r>
              <a:rPr sz="3200" spc="-200" dirty="0">
                <a:solidFill>
                  <a:srgbClr val="001F5F"/>
                </a:solidFill>
                <a:latin typeface="Arial"/>
                <a:cs typeface="Arial"/>
              </a:rPr>
              <a:t> </a:t>
            </a:r>
            <a:r>
              <a:rPr sz="3200" spc="-35" dirty="0">
                <a:solidFill>
                  <a:srgbClr val="001F5F"/>
                </a:solidFill>
                <a:latin typeface="Arial"/>
                <a:cs typeface="Arial"/>
              </a:rPr>
              <a:t>frame.</a:t>
            </a:r>
            <a:endParaRPr sz="3200" dirty="0">
              <a:latin typeface="Arial"/>
              <a:cs typeface="Arial"/>
            </a:endParaRPr>
          </a:p>
        </p:txBody>
      </p:sp>
      <p:sp>
        <p:nvSpPr>
          <p:cNvPr id="6" name="object 6"/>
          <p:cNvSpPr/>
          <p:nvPr/>
        </p:nvSpPr>
        <p:spPr>
          <a:xfrm>
            <a:off x="5791200" y="3688854"/>
            <a:ext cx="3209544" cy="3169142"/>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4986227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821324" y="897587"/>
            <a:ext cx="4322675" cy="3721641"/>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535940" y="1289050"/>
            <a:ext cx="7395845" cy="4276090"/>
          </a:xfrm>
          <a:prstGeom prst="rect">
            <a:avLst/>
          </a:prstGeom>
        </p:spPr>
        <p:txBody>
          <a:bodyPr vert="horz" wrap="square" lIns="0" tIns="13335" rIns="0" bIns="0" rtlCol="0">
            <a:spAutoFit/>
          </a:bodyPr>
          <a:lstStyle/>
          <a:p>
            <a:pPr marL="12700">
              <a:lnSpc>
                <a:spcPct val="100000"/>
              </a:lnSpc>
              <a:spcBef>
                <a:spcPts val="105"/>
              </a:spcBef>
            </a:pPr>
            <a:r>
              <a:rPr sz="1700" b="1" spc="-110" dirty="0">
                <a:solidFill>
                  <a:srgbClr val="001F5F"/>
                </a:solidFill>
                <a:latin typeface="Arial"/>
                <a:cs typeface="Arial"/>
              </a:rPr>
              <a:t>Zone </a:t>
            </a:r>
            <a:r>
              <a:rPr sz="1700" b="1" spc="-260" dirty="0">
                <a:solidFill>
                  <a:srgbClr val="001F5F"/>
                </a:solidFill>
                <a:latin typeface="Arial"/>
                <a:cs typeface="Arial"/>
              </a:rPr>
              <a:t>1: </a:t>
            </a:r>
            <a:r>
              <a:rPr sz="1700" spc="-10" dirty="0">
                <a:solidFill>
                  <a:srgbClr val="001F5F"/>
                </a:solidFill>
                <a:latin typeface="Arial"/>
                <a:cs typeface="Arial"/>
              </a:rPr>
              <a:t>Within </a:t>
            </a:r>
            <a:r>
              <a:rPr sz="1700" spc="15" dirty="0">
                <a:solidFill>
                  <a:srgbClr val="001F5F"/>
                </a:solidFill>
                <a:latin typeface="Arial"/>
                <a:cs typeface="Arial"/>
              </a:rPr>
              <a:t>the</a:t>
            </a:r>
            <a:r>
              <a:rPr sz="1700" spc="-270" dirty="0">
                <a:solidFill>
                  <a:srgbClr val="001F5F"/>
                </a:solidFill>
                <a:latin typeface="Arial"/>
                <a:cs typeface="Arial"/>
              </a:rPr>
              <a:t> </a:t>
            </a:r>
            <a:r>
              <a:rPr sz="1700" spc="-80" dirty="0">
                <a:solidFill>
                  <a:srgbClr val="001F5F"/>
                </a:solidFill>
                <a:latin typeface="Arial"/>
                <a:cs typeface="Arial"/>
              </a:rPr>
              <a:t>Rail</a:t>
            </a:r>
            <a:endParaRPr sz="1700" dirty="0">
              <a:latin typeface="Arial"/>
              <a:cs typeface="Arial"/>
            </a:endParaRPr>
          </a:p>
          <a:p>
            <a:pPr>
              <a:lnSpc>
                <a:spcPct val="100000"/>
              </a:lnSpc>
            </a:pPr>
            <a:endParaRPr sz="1950" dirty="0">
              <a:latin typeface="Times New Roman"/>
              <a:cs typeface="Times New Roman"/>
            </a:endParaRPr>
          </a:p>
          <a:p>
            <a:pPr marL="12700" marR="4087495">
              <a:lnSpc>
                <a:spcPct val="110000"/>
              </a:lnSpc>
            </a:pPr>
            <a:r>
              <a:rPr sz="1700" b="1" spc="-110" dirty="0">
                <a:solidFill>
                  <a:srgbClr val="001F5F"/>
                </a:solidFill>
                <a:latin typeface="Arial"/>
                <a:cs typeface="Arial"/>
              </a:rPr>
              <a:t>Zone </a:t>
            </a:r>
            <a:r>
              <a:rPr sz="1700" b="1" spc="-135" dirty="0">
                <a:solidFill>
                  <a:srgbClr val="001F5F"/>
                </a:solidFill>
                <a:latin typeface="Arial"/>
                <a:cs typeface="Arial"/>
              </a:rPr>
              <a:t>2: </a:t>
            </a:r>
            <a:r>
              <a:rPr sz="1700" spc="-30" dirty="0">
                <a:solidFill>
                  <a:srgbClr val="001F5F"/>
                </a:solidFill>
                <a:latin typeface="Arial"/>
                <a:cs typeface="Arial"/>
              </a:rPr>
              <a:t>Under </a:t>
            </a:r>
            <a:r>
              <a:rPr sz="1700" spc="15" dirty="0">
                <a:solidFill>
                  <a:srgbClr val="001F5F"/>
                </a:solidFill>
                <a:latin typeface="Arial"/>
                <a:cs typeface="Arial"/>
              </a:rPr>
              <a:t>the</a:t>
            </a:r>
            <a:r>
              <a:rPr sz="1700" spc="-345" dirty="0">
                <a:solidFill>
                  <a:srgbClr val="001F5F"/>
                </a:solidFill>
                <a:latin typeface="Arial"/>
                <a:cs typeface="Arial"/>
              </a:rPr>
              <a:t> </a:t>
            </a:r>
            <a:r>
              <a:rPr sz="1700" spc="-75" dirty="0">
                <a:solidFill>
                  <a:srgbClr val="001F5F"/>
                </a:solidFill>
                <a:latin typeface="Arial"/>
                <a:cs typeface="Arial"/>
              </a:rPr>
              <a:t>Rail, </a:t>
            </a:r>
            <a:r>
              <a:rPr sz="1700" spc="-25" dirty="0">
                <a:solidFill>
                  <a:srgbClr val="001F5F"/>
                </a:solidFill>
                <a:latin typeface="Arial"/>
                <a:cs typeface="Arial"/>
              </a:rPr>
              <a:t>Between </a:t>
            </a:r>
            <a:r>
              <a:rPr sz="1700" spc="15" dirty="0">
                <a:solidFill>
                  <a:srgbClr val="001F5F"/>
                </a:solidFill>
                <a:latin typeface="Arial"/>
                <a:cs typeface="Arial"/>
              </a:rPr>
              <a:t>the  </a:t>
            </a:r>
            <a:r>
              <a:rPr sz="1700" spc="-80" dirty="0">
                <a:solidFill>
                  <a:srgbClr val="001F5F"/>
                </a:solidFill>
                <a:latin typeface="Arial"/>
                <a:cs typeface="Arial"/>
              </a:rPr>
              <a:t>Rail </a:t>
            </a:r>
            <a:r>
              <a:rPr sz="1700" spc="-35" dirty="0">
                <a:solidFill>
                  <a:srgbClr val="001F5F"/>
                </a:solidFill>
                <a:latin typeface="Arial"/>
                <a:cs typeface="Arial"/>
              </a:rPr>
              <a:t>Supports </a:t>
            </a:r>
            <a:r>
              <a:rPr sz="1700" spc="20" dirty="0">
                <a:solidFill>
                  <a:srgbClr val="001F5F"/>
                </a:solidFill>
                <a:latin typeface="Arial"/>
                <a:cs typeface="Arial"/>
              </a:rPr>
              <a:t>or</a:t>
            </a:r>
            <a:r>
              <a:rPr sz="1700" spc="-235" dirty="0">
                <a:solidFill>
                  <a:srgbClr val="001F5F"/>
                </a:solidFill>
                <a:latin typeface="Arial"/>
                <a:cs typeface="Arial"/>
              </a:rPr>
              <a:t> </a:t>
            </a:r>
            <a:r>
              <a:rPr sz="1700" spc="-5" dirty="0">
                <a:solidFill>
                  <a:srgbClr val="001F5F"/>
                </a:solidFill>
                <a:latin typeface="Arial"/>
                <a:cs typeface="Arial"/>
              </a:rPr>
              <a:t>Next</a:t>
            </a:r>
            <a:endParaRPr sz="1700" dirty="0">
              <a:latin typeface="Arial"/>
              <a:cs typeface="Arial"/>
            </a:endParaRPr>
          </a:p>
          <a:p>
            <a:pPr marL="12700">
              <a:lnSpc>
                <a:spcPct val="100000"/>
              </a:lnSpc>
              <a:spcBef>
                <a:spcPts val="204"/>
              </a:spcBef>
            </a:pPr>
            <a:r>
              <a:rPr sz="1700" spc="70" dirty="0">
                <a:solidFill>
                  <a:srgbClr val="001F5F"/>
                </a:solidFill>
                <a:latin typeface="Arial"/>
                <a:cs typeface="Arial"/>
              </a:rPr>
              <a:t>to </a:t>
            </a:r>
            <a:r>
              <a:rPr sz="1700" spc="-110" dirty="0">
                <a:solidFill>
                  <a:srgbClr val="001F5F"/>
                </a:solidFill>
                <a:latin typeface="Arial"/>
                <a:cs typeface="Arial"/>
              </a:rPr>
              <a:t>a </a:t>
            </a:r>
            <a:r>
              <a:rPr sz="1700" spc="-65" dirty="0">
                <a:solidFill>
                  <a:srgbClr val="001F5F"/>
                </a:solidFill>
                <a:latin typeface="Arial"/>
                <a:cs typeface="Arial"/>
              </a:rPr>
              <a:t>Single </a:t>
            </a:r>
            <a:r>
              <a:rPr sz="1700" spc="-80" dirty="0">
                <a:solidFill>
                  <a:srgbClr val="001F5F"/>
                </a:solidFill>
                <a:latin typeface="Arial"/>
                <a:cs typeface="Arial"/>
              </a:rPr>
              <a:t>Rail</a:t>
            </a:r>
            <a:r>
              <a:rPr sz="1700" spc="-360" dirty="0">
                <a:solidFill>
                  <a:srgbClr val="001F5F"/>
                </a:solidFill>
                <a:latin typeface="Arial"/>
                <a:cs typeface="Arial"/>
              </a:rPr>
              <a:t> </a:t>
            </a:r>
            <a:r>
              <a:rPr sz="1700" spc="-20" dirty="0">
                <a:solidFill>
                  <a:srgbClr val="001F5F"/>
                </a:solidFill>
                <a:latin typeface="Arial"/>
                <a:cs typeface="Arial"/>
              </a:rPr>
              <a:t>Support</a:t>
            </a:r>
            <a:endParaRPr sz="1700" dirty="0">
              <a:latin typeface="Arial"/>
              <a:cs typeface="Arial"/>
            </a:endParaRPr>
          </a:p>
          <a:p>
            <a:pPr marL="12700" marR="3307079">
              <a:lnSpc>
                <a:spcPct val="220000"/>
              </a:lnSpc>
              <a:spcBef>
                <a:spcPts val="5"/>
              </a:spcBef>
            </a:pPr>
            <a:r>
              <a:rPr sz="1700" b="1" spc="-110" dirty="0">
                <a:solidFill>
                  <a:srgbClr val="001F5F"/>
                </a:solidFill>
                <a:latin typeface="Arial"/>
                <a:cs typeface="Arial"/>
              </a:rPr>
              <a:t>Zone </a:t>
            </a:r>
            <a:r>
              <a:rPr sz="1700" b="1" spc="-140" dirty="0">
                <a:solidFill>
                  <a:srgbClr val="001F5F"/>
                </a:solidFill>
                <a:latin typeface="Arial"/>
                <a:cs typeface="Arial"/>
              </a:rPr>
              <a:t>3: </a:t>
            </a:r>
            <a:r>
              <a:rPr sz="1700" spc="-25" dirty="0">
                <a:solidFill>
                  <a:srgbClr val="001F5F"/>
                </a:solidFill>
                <a:latin typeface="Arial"/>
                <a:cs typeface="Arial"/>
              </a:rPr>
              <a:t>Between </a:t>
            </a:r>
            <a:r>
              <a:rPr sz="1700" spc="15" dirty="0">
                <a:solidFill>
                  <a:srgbClr val="001F5F"/>
                </a:solidFill>
                <a:latin typeface="Arial"/>
                <a:cs typeface="Arial"/>
              </a:rPr>
              <a:t>the </a:t>
            </a:r>
            <a:r>
              <a:rPr sz="1700" spc="-80" dirty="0">
                <a:solidFill>
                  <a:srgbClr val="001F5F"/>
                </a:solidFill>
                <a:latin typeface="Arial"/>
                <a:cs typeface="Arial"/>
              </a:rPr>
              <a:t>Rail </a:t>
            </a:r>
            <a:r>
              <a:rPr sz="1700" spc="-50" dirty="0">
                <a:solidFill>
                  <a:srgbClr val="001F5F"/>
                </a:solidFill>
                <a:latin typeface="Arial"/>
                <a:cs typeface="Arial"/>
              </a:rPr>
              <a:t>and </a:t>
            </a:r>
            <a:r>
              <a:rPr sz="1700" spc="15" dirty="0">
                <a:solidFill>
                  <a:srgbClr val="001F5F"/>
                </a:solidFill>
                <a:latin typeface="Arial"/>
                <a:cs typeface="Arial"/>
              </a:rPr>
              <a:t>the </a:t>
            </a:r>
            <a:r>
              <a:rPr sz="1700" spc="-15" dirty="0">
                <a:solidFill>
                  <a:srgbClr val="001F5F"/>
                </a:solidFill>
                <a:latin typeface="Arial"/>
                <a:cs typeface="Arial"/>
              </a:rPr>
              <a:t>Mattress  </a:t>
            </a:r>
            <a:r>
              <a:rPr sz="1700" b="1" spc="-110" dirty="0">
                <a:solidFill>
                  <a:srgbClr val="001F5F"/>
                </a:solidFill>
                <a:latin typeface="Arial"/>
                <a:cs typeface="Arial"/>
              </a:rPr>
              <a:t>Zone</a:t>
            </a:r>
            <a:r>
              <a:rPr sz="1700" b="1" spc="-120" dirty="0">
                <a:solidFill>
                  <a:srgbClr val="001F5F"/>
                </a:solidFill>
                <a:latin typeface="Arial"/>
                <a:cs typeface="Arial"/>
              </a:rPr>
              <a:t> </a:t>
            </a:r>
            <a:r>
              <a:rPr sz="1700" b="1" spc="-85" dirty="0">
                <a:solidFill>
                  <a:srgbClr val="001F5F"/>
                </a:solidFill>
                <a:latin typeface="Arial"/>
                <a:cs typeface="Arial"/>
              </a:rPr>
              <a:t>4:</a:t>
            </a:r>
            <a:r>
              <a:rPr sz="1700" b="1" spc="-120" dirty="0">
                <a:solidFill>
                  <a:srgbClr val="001F5F"/>
                </a:solidFill>
                <a:latin typeface="Arial"/>
                <a:cs typeface="Arial"/>
              </a:rPr>
              <a:t> </a:t>
            </a:r>
            <a:r>
              <a:rPr sz="1700" spc="-30" dirty="0">
                <a:solidFill>
                  <a:srgbClr val="001F5F"/>
                </a:solidFill>
                <a:latin typeface="Arial"/>
                <a:cs typeface="Arial"/>
              </a:rPr>
              <a:t>Under</a:t>
            </a:r>
            <a:r>
              <a:rPr sz="1700" spc="-120" dirty="0">
                <a:solidFill>
                  <a:srgbClr val="001F5F"/>
                </a:solidFill>
                <a:latin typeface="Arial"/>
                <a:cs typeface="Arial"/>
              </a:rPr>
              <a:t> </a:t>
            </a:r>
            <a:r>
              <a:rPr sz="1700" spc="15" dirty="0">
                <a:solidFill>
                  <a:srgbClr val="001F5F"/>
                </a:solidFill>
                <a:latin typeface="Arial"/>
                <a:cs typeface="Arial"/>
              </a:rPr>
              <a:t>the</a:t>
            </a:r>
            <a:r>
              <a:rPr sz="1700" spc="-120" dirty="0">
                <a:solidFill>
                  <a:srgbClr val="001F5F"/>
                </a:solidFill>
                <a:latin typeface="Arial"/>
                <a:cs typeface="Arial"/>
              </a:rPr>
              <a:t> </a:t>
            </a:r>
            <a:r>
              <a:rPr sz="1700" spc="-80" dirty="0">
                <a:solidFill>
                  <a:srgbClr val="001F5F"/>
                </a:solidFill>
                <a:latin typeface="Arial"/>
                <a:cs typeface="Arial"/>
              </a:rPr>
              <a:t>Rail</a:t>
            </a:r>
            <a:r>
              <a:rPr sz="1700" spc="-120" dirty="0">
                <a:solidFill>
                  <a:srgbClr val="001F5F"/>
                </a:solidFill>
                <a:latin typeface="Arial"/>
                <a:cs typeface="Arial"/>
              </a:rPr>
              <a:t> </a:t>
            </a:r>
            <a:r>
              <a:rPr sz="1700" spc="15" dirty="0">
                <a:solidFill>
                  <a:srgbClr val="001F5F"/>
                </a:solidFill>
                <a:latin typeface="Arial"/>
                <a:cs typeface="Arial"/>
              </a:rPr>
              <a:t>at</a:t>
            </a:r>
            <a:r>
              <a:rPr sz="1700" spc="-114" dirty="0">
                <a:solidFill>
                  <a:srgbClr val="001F5F"/>
                </a:solidFill>
                <a:latin typeface="Arial"/>
                <a:cs typeface="Arial"/>
              </a:rPr>
              <a:t> </a:t>
            </a:r>
            <a:r>
              <a:rPr sz="1700" spc="15" dirty="0">
                <a:solidFill>
                  <a:srgbClr val="001F5F"/>
                </a:solidFill>
                <a:latin typeface="Arial"/>
                <a:cs typeface="Arial"/>
              </a:rPr>
              <a:t>the</a:t>
            </a:r>
            <a:r>
              <a:rPr sz="1700" spc="-105" dirty="0">
                <a:solidFill>
                  <a:srgbClr val="001F5F"/>
                </a:solidFill>
                <a:latin typeface="Arial"/>
                <a:cs typeface="Arial"/>
              </a:rPr>
              <a:t> Ends</a:t>
            </a:r>
            <a:r>
              <a:rPr sz="1700" spc="-125" dirty="0">
                <a:solidFill>
                  <a:srgbClr val="001F5F"/>
                </a:solidFill>
                <a:latin typeface="Arial"/>
                <a:cs typeface="Arial"/>
              </a:rPr>
              <a:t> </a:t>
            </a:r>
            <a:r>
              <a:rPr sz="1700" spc="55" dirty="0">
                <a:solidFill>
                  <a:srgbClr val="001F5F"/>
                </a:solidFill>
                <a:latin typeface="Arial"/>
                <a:cs typeface="Arial"/>
              </a:rPr>
              <a:t>of</a:t>
            </a:r>
            <a:r>
              <a:rPr sz="1700" spc="-114" dirty="0">
                <a:solidFill>
                  <a:srgbClr val="001F5F"/>
                </a:solidFill>
                <a:latin typeface="Arial"/>
                <a:cs typeface="Arial"/>
              </a:rPr>
              <a:t> </a:t>
            </a:r>
            <a:r>
              <a:rPr sz="1700" spc="15" dirty="0">
                <a:solidFill>
                  <a:srgbClr val="001F5F"/>
                </a:solidFill>
                <a:latin typeface="Arial"/>
                <a:cs typeface="Arial"/>
              </a:rPr>
              <a:t>the</a:t>
            </a:r>
            <a:r>
              <a:rPr sz="1700" spc="-114" dirty="0">
                <a:solidFill>
                  <a:srgbClr val="001F5F"/>
                </a:solidFill>
                <a:latin typeface="Arial"/>
                <a:cs typeface="Arial"/>
              </a:rPr>
              <a:t> </a:t>
            </a:r>
            <a:r>
              <a:rPr sz="1700" spc="-80" dirty="0">
                <a:solidFill>
                  <a:srgbClr val="001F5F"/>
                </a:solidFill>
                <a:latin typeface="Arial"/>
                <a:cs typeface="Arial"/>
              </a:rPr>
              <a:t>Rail  </a:t>
            </a:r>
            <a:r>
              <a:rPr sz="1700" b="1" spc="-110" dirty="0">
                <a:solidFill>
                  <a:srgbClr val="001F5F"/>
                </a:solidFill>
                <a:latin typeface="Arial"/>
                <a:cs typeface="Arial"/>
              </a:rPr>
              <a:t>Zone </a:t>
            </a:r>
            <a:r>
              <a:rPr sz="1700" b="1" spc="-145" dirty="0">
                <a:solidFill>
                  <a:srgbClr val="001F5F"/>
                </a:solidFill>
                <a:latin typeface="Arial"/>
                <a:cs typeface="Arial"/>
              </a:rPr>
              <a:t>5: </a:t>
            </a:r>
            <a:r>
              <a:rPr sz="1700" spc="-25" dirty="0">
                <a:solidFill>
                  <a:srgbClr val="001F5F"/>
                </a:solidFill>
                <a:latin typeface="Arial"/>
                <a:cs typeface="Arial"/>
              </a:rPr>
              <a:t>Between Split </a:t>
            </a:r>
            <a:r>
              <a:rPr sz="1700" spc="-75" dirty="0">
                <a:solidFill>
                  <a:srgbClr val="001F5F"/>
                </a:solidFill>
                <a:latin typeface="Arial"/>
                <a:cs typeface="Arial"/>
              </a:rPr>
              <a:t>Bed</a:t>
            </a:r>
            <a:r>
              <a:rPr sz="1700" spc="-270" dirty="0">
                <a:solidFill>
                  <a:srgbClr val="001F5F"/>
                </a:solidFill>
                <a:latin typeface="Arial"/>
                <a:cs typeface="Arial"/>
              </a:rPr>
              <a:t> </a:t>
            </a:r>
            <a:r>
              <a:rPr sz="1700" spc="-90" dirty="0">
                <a:solidFill>
                  <a:srgbClr val="001F5F"/>
                </a:solidFill>
                <a:latin typeface="Arial"/>
                <a:cs typeface="Arial"/>
              </a:rPr>
              <a:t>Rails</a:t>
            </a:r>
            <a:endParaRPr sz="1700" dirty="0">
              <a:latin typeface="Arial"/>
              <a:cs typeface="Arial"/>
            </a:endParaRPr>
          </a:p>
          <a:p>
            <a:pPr>
              <a:lnSpc>
                <a:spcPct val="100000"/>
              </a:lnSpc>
              <a:spcBef>
                <a:spcPts val="35"/>
              </a:spcBef>
            </a:pPr>
            <a:endParaRPr sz="2100" dirty="0">
              <a:latin typeface="Times New Roman"/>
              <a:cs typeface="Times New Roman"/>
            </a:endParaRPr>
          </a:p>
          <a:p>
            <a:pPr marL="12700">
              <a:lnSpc>
                <a:spcPct val="100000"/>
              </a:lnSpc>
            </a:pPr>
            <a:r>
              <a:rPr sz="1700" b="1" spc="-110" dirty="0">
                <a:solidFill>
                  <a:srgbClr val="001F5F"/>
                </a:solidFill>
                <a:latin typeface="Arial"/>
                <a:cs typeface="Arial"/>
              </a:rPr>
              <a:t>Zone </a:t>
            </a:r>
            <a:r>
              <a:rPr sz="1700" b="1" spc="-95" dirty="0">
                <a:solidFill>
                  <a:srgbClr val="001F5F"/>
                </a:solidFill>
                <a:latin typeface="Arial"/>
                <a:cs typeface="Arial"/>
              </a:rPr>
              <a:t>6:</a:t>
            </a:r>
            <a:r>
              <a:rPr sz="1700" b="1" spc="-114" dirty="0">
                <a:solidFill>
                  <a:srgbClr val="001F5F"/>
                </a:solidFill>
                <a:latin typeface="Arial"/>
                <a:cs typeface="Arial"/>
              </a:rPr>
              <a:t> </a:t>
            </a:r>
            <a:r>
              <a:rPr sz="1700" spc="-25" dirty="0">
                <a:solidFill>
                  <a:srgbClr val="001F5F"/>
                </a:solidFill>
                <a:latin typeface="Arial"/>
                <a:cs typeface="Arial"/>
              </a:rPr>
              <a:t>Between</a:t>
            </a:r>
            <a:r>
              <a:rPr sz="1700" spc="-110" dirty="0">
                <a:solidFill>
                  <a:srgbClr val="001F5F"/>
                </a:solidFill>
                <a:latin typeface="Arial"/>
                <a:cs typeface="Arial"/>
              </a:rPr>
              <a:t> </a:t>
            </a:r>
            <a:r>
              <a:rPr sz="1700" spc="15" dirty="0">
                <a:solidFill>
                  <a:srgbClr val="001F5F"/>
                </a:solidFill>
                <a:latin typeface="Arial"/>
                <a:cs typeface="Arial"/>
              </a:rPr>
              <a:t>the</a:t>
            </a:r>
            <a:r>
              <a:rPr sz="1700" spc="-110" dirty="0">
                <a:solidFill>
                  <a:srgbClr val="001F5F"/>
                </a:solidFill>
                <a:latin typeface="Arial"/>
                <a:cs typeface="Arial"/>
              </a:rPr>
              <a:t> </a:t>
            </a:r>
            <a:r>
              <a:rPr sz="1700" spc="-95" dirty="0">
                <a:solidFill>
                  <a:srgbClr val="001F5F"/>
                </a:solidFill>
                <a:latin typeface="Arial"/>
                <a:cs typeface="Arial"/>
              </a:rPr>
              <a:t>End</a:t>
            </a:r>
            <a:r>
              <a:rPr sz="1700" spc="-110" dirty="0">
                <a:solidFill>
                  <a:srgbClr val="001F5F"/>
                </a:solidFill>
                <a:latin typeface="Arial"/>
                <a:cs typeface="Arial"/>
              </a:rPr>
              <a:t> </a:t>
            </a:r>
            <a:r>
              <a:rPr sz="1700" spc="55" dirty="0">
                <a:solidFill>
                  <a:srgbClr val="001F5F"/>
                </a:solidFill>
                <a:latin typeface="Arial"/>
                <a:cs typeface="Arial"/>
              </a:rPr>
              <a:t>of</a:t>
            </a:r>
            <a:r>
              <a:rPr sz="1700" spc="-114" dirty="0">
                <a:solidFill>
                  <a:srgbClr val="001F5F"/>
                </a:solidFill>
                <a:latin typeface="Arial"/>
                <a:cs typeface="Arial"/>
              </a:rPr>
              <a:t> </a:t>
            </a:r>
            <a:r>
              <a:rPr sz="1700" spc="15" dirty="0">
                <a:solidFill>
                  <a:srgbClr val="001F5F"/>
                </a:solidFill>
                <a:latin typeface="Arial"/>
                <a:cs typeface="Arial"/>
              </a:rPr>
              <a:t>the</a:t>
            </a:r>
            <a:r>
              <a:rPr sz="1700" spc="-110" dirty="0">
                <a:solidFill>
                  <a:srgbClr val="001F5F"/>
                </a:solidFill>
                <a:latin typeface="Arial"/>
                <a:cs typeface="Arial"/>
              </a:rPr>
              <a:t> </a:t>
            </a:r>
            <a:r>
              <a:rPr sz="1700" spc="-80" dirty="0">
                <a:solidFill>
                  <a:srgbClr val="001F5F"/>
                </a:solidFill>
                <a:latin typeface="Arial"/>
                <a:cs typeface="Arial"/>
              </a:rPr>
              <a:t>Rail</a:t>
            </a:r>
            <a:r>
              <a:rPr sz="1700" spc="-114" dirty="0">
                <a:solidFill>
                  <a:srgbClr val="001F5F"/>
                </a:solidFill>
                <a:latin typeface="Arial"/>
                <a:cs typeface="Arial"/>
              </a:rPr>
              <a:t> </a:t>
            </a:r>
            <a:r>
              <a:rPr sz="1700" spc="-50" dirty="0">
                <a:solidFill>
                  <a:srgbClr val="001F5F"/>
                </a:solidFill>
                <a:latin typeface="Arial"/>
                <a:cs typeface="Arial"/>
              </a:rPr>
              <a:t>and</a:t>
            </a:r>
            <a:r>
              <a:rPr sz="1700" spc="-105" dirty="0">
                <a:solidFill>
                  <a:srgbClr val="001F5F"/>
                </a:solidFill>
                <a:latin typeface="Arial"/>
                <a:cs typeface="Arial"/>
              </a:rPr>
              <a:t> </a:t>
            </a:r>
            <a:r>
              <a:rPr sz="1700" spc="15" dirty="0">
                <a:solidFill>
                  <a:srgbClr val="001F5F"/>
                </a:solidFill>
                <a:latin typeface="Arial"/>
                <a:cs typeface="Arial"/>
              </a:rPr>
              <a:t>the</a:t>
            </a:r>
            <a:r>
              <a:rPr sz="1700" spc="-110" dirty="0">
                <a:solidFill>
                  <a:srgbClr val="001F5F"/>
                </a:solidFill>
                <a:latin typeface="Arial"/>
                <a:cs typeface="Arial"/>
              </a:rPr>
              <a:t> </a:t>
            </a:r>
            <a:r>
              <a:rPr sz="1700" spc="-90" dirty="0">
                <a:solidFill>
                  <a:srgbClr val="001F5F"/>
                </a:solidFill>
                <a:latin typeface="Arial"/>
                <a:cs typeface="Arial"/>
              </a:rPr>
              <a:t>Side</a:t>
            </a:r>
            <a:r>
              <a:rPr sz="1700" spc="-105" dirty="0">
                <a:solidFill>
                  <a:srgbClr val="001F5F"/>
                </a:solidFill>
                <a:latin typeface="Arial"/>
                <a:cs typeface="Arial"/>
              </a:rPr>
              <a:t> </a:t>
            </a:r>
            <a:r>
              <a:rPr sz="1700" spc="-90" dirty="0">
                <a:solidFill>
                  <a:srgbClr val="001F5F"/>
                </a:solidFill>
                <a:latin typeface="Arial"/>
                <a:cs typeface="Arial"/>
              </a:rPr>
              <a:t>Edge</a:t>
            </a:r>
            <a:r>
              <a:rPr sz="1700" spc="-130" dirty="0">
                <a:solidFill>
                  <a:srgbClr val="001F5F"/>
                </a:solidFill>
                <a:latin typeface="Arial"/>
                <a:cs typeface="Arial"/>
              </a:rPr>
              <a:t> </a:t>
            </a:r>
            <a:r>
              <a:rPr sz="1700" spc="55" dirty="0">
                <a:solidFill>
                  <a:srgbClr val="001F5F"/>
                </a:solidFill>
                <a:latin typeface="Arial"/>
                <a:cs typeface="Arial"/>
              </a:rPr>
              <a:t>of</a:t>
            </a:r>
            <a:r>
              <a:rPr sz="1700" spc="-120" dirty="0">
                <a:solidFill>
                  <a:srgbClr val="001F5F"/>
                </a:solidFill>
                <a:latin typeface="Arial"/>
                <a:cs typeface="Arial"/>
              </a:rPr>
              <a:t> </a:t>
            </a:r>
            <a:r>
              <a:rPr sz="1700" spc="15" dirty="0">
                <a:solidFill>
                  <a:srgbClr val="001F5F"/>
                </a:solidFill>
                <a:latin typeface="Arial"/>
                <a:cs typeface="Arial"/>
              </a:rPr>
              <a:t>the</a:t>
            </a:r>
            <a:r>
              <a:rPr sz="1700" spc="-95" dirty="0">
                <a:solidFill>
                  <a:srgbClr val="001F5F"/>
                </a:solidFill>
                <a:latin typeface="Arial"/>
                <a:cs typeface="Arial"/>
              </a:rPr>
              <a:t> </a:t>
            </a:r>
            <a:r>
              <a:rPr sz="1700" spc="-75" dirty="0">
                <a:solidFill>
                  <a:srgbClr val="001F5F"/>
                </a:solidFill>
                <a:latin typeface="Arial"/>
                <a:cs typeface="Arial"/>
              </a:rPr>
              <a:t>Head</a:t>
            </a:r>
            <a:r>
              <a:rPr sz="1700" spc="-125" dirty="0">
                <a:solidFill>
                  <a:srgbClr val="001F5F"/>
                </a:solidFill>
                <a:latin typeface="Arial"/>
                <a:cs typeface="Arial"/>
              </a:rPr>
              <a:t> </a:t>
            </a:r>
            <a:r>
              <a:rPr sz="1700" spc="20" dirty="0">
                <a:solidFill>
                  <a:srgbClr val="001F5F"/>
                </a:solidFill>
                <a:latin typeface="Arial"/>
                <a:cs typeface="Arial"/>
              </a:rPr>
              <a:t>or</a:t>
            </a:r>
            <a:r>
              <a:rPr sz="1700" spc="-114" dirty="0">
                <a:solidFill>
                  <a:srgbClr val="001F5F"/>
                </a:solidFill>
                <a:latin typeface="Arial"/>
                <a:cs typeface="Arial"/>
              </a:rPr>
              <a:t> </a:t>
            </a:r>
            <a:r>
              <a:rPr sz="1700" spc="-20" dirty="0">
                <a:solidFill>
                  <a:srgbClr val="001F5F"/>
                </a:solidFill>
                <a:latin typeface="Arial"/>
                <a:cs typeface="Arial"/>
              </a:rPr>
              <a:t>Foot</a:t>
            </a:r>
            <a:r>
              <a:rPr sz="1700" spc="-105" dirty="0">
                <a:solidFill>
                  <a:srgbClr val="001F5F"/>
                </a:solidFill>
                <a:latin typeface="Arial"/>
                <a:cs typeface="Arial"/>
              </a:rPr>
              <a:t> </a:t>
            </a:r>
            <a:r>
              <a:rPr sz="1700" spc="-45" dirty="0">
                <a:solidFill>
                  <a:srgbClr val="001F5F"/>
                </a:solidFill>
                <a:latin typeface="Arial"/>
                <a:cs typeface="Arial"/>
              </a:rPr>
              <a:t>Board</a:t>
            </a:r>
            <a:endParaRPr sz="1700" dirty="0">
              <a:latin typeface="Arial"/>
              <a:cs typeface="Arial"/>
            </a:endParaRPr>
          </a:p>
          <a:p>
            <a:pPr>
              <a:lnSpc>
                <a:spcPct val="100000"/>
              </a:lnSpc>
              <a:spcBef>
                <a:spcPts val="30"/>
              </a:spcBef>
            </a:pPr>
            <a:endParaRPr sz="2100" dirty="0">
              <a:latin typeface="Times New Roman"/>
              <a:cs typeface="Times New Roman"/>
            </a:endParaRPr>
          </a:p>
          <a:p>
            <a:pPr marL="12700">
              <a:lnSpc>
                <a:spcPct val="100000"/>
              </a:lnSpc>
              <a:spcBef>
                <a:spcPts val="5"/>
              </a:spcBef>
            </a:pPr>
            <a:r>
              <a:rPr sz="1700" b="1" spc="-110" dirty="0">
                <a:solidFill>
                  <a:srgbClr val="001F5F"/>
                </a:solidFill>
                <a:latin typeface="Arial"/>
                <a:cs typeface="Arial"/>
              </a:rPr>
              <a:t>Zone </a:t>
            </a:r>
            <a:r>
              <a:rPr sz="1700" b="1" spc="-150" dirty="0">
                <a:solidFill>
                  <a:srgbClr val="001F5F"/>
                </a:solidFill>
                <a:latin typeface="Arial"/>
                <a:cs typeface="Arial"/>
              </a:rPr>
              <a:t>7:</a:t>
            </a:r>
            <a:r>
              <a:rPr sz="1700" b="1" spc="-110" dirty="0">
                <a:solidFill>
                  <a:srgbClr val="001F5F"/>
                </a:solidFill>
                <a:latin typeface="Arial"/>
                <a:cs typeface="Arial"/>
              </a:rPr>
              <a:t> </a:t>
            </a:r>
            <a:r>
              <a:rPr sz="1700" spc="-25" dirty="0">
                <a:solidFill>
                  <a:srgbClr val="001F5F"/>
                </a:solidFill>
                <a:latin typeface="Arial"/>
                <a:cs typeface="Arial"/>
              </a:rPr>
              <a:t>Between</a:t>
            </a:r>
            <a:r>
              <a:rPr sz="1700" spc="-125" dirty="0">
                <a:solidFill>
                  <a:srgbClr val="001F5F"/>
                </a:solidFill>
                <a:latin typeface="Arial"/>
                <a:cs typeface="Arial"/>
              </a:rPr>
              <a:t> </a:t>
            </a:r>
            <a:r>
              <a:rPr sz="1700" spc="15" dirty="0">
                <a:solidFill>
                  <a:srgbClr val="001F5F"/>
                </a:solidFill>
                <a:latin typeface="Arial"/>
                <a:cs typeface="Arial"/>
              </a:rPr>
              <a:t>the</a:t>
            </a:r>
            <a:r>
              <a:rPr sz="1700" spc="-105" dirty="0">
                <a:solidFill>
                  <a:srgbClr val="001F5F"/>
                </a:solidFill>
                <a:latin typeface="Arial"/>
                <a:cs typeface="Arial"/>
              </a:rPr>
              <a:t> </a:t>
            </a:r>
            <a:r>
              <a:rPr sz="1700" spc="-80" dirty="0">
                <a:solidFill>
                  <a:srgbClr val="001F5F"/>
                </a:solidFill>
                <a:latin typeface="Arial"/>
                <a:cs typeface="Arial"/>
              </a:rPr>
              <a:t>Head</a:t>
            </a:r>
            <a:r>
              <a:rPr sz="1700" spc="-130" dirty="0">
                <a:solidFill>
                  <a:srgbClr val="001F5F"/>
                </a:solidFill>
                <a:latin typeface="Arial"/>
                <a:cs typeface="Arial"/>
              </a:rPr>
              <a:t> </a:t>
            </a:r>
            <a:r>
              <a:rPr sz="1700" spc="20" dirty="0">
                <a:solidFill>
                  <a:srgbClr val="001F5F"/>
                </a:solidFill>
                <a:latin typeface="Arial"/>
                <a:cs typeface="Arial"/>
              </a:rPr>
              <a:t>or</a:t>
            </a:r>
            <a:r>
              <a:rPr sz="1700" spc="-114" dirty="0">
                <a:solidFill>
                  <a:srgbClr val="001F5F"/>
                </a:solidFill>
                <a:latin typeface="Arial"/>
                <a:cs typeface="Arial"/>
              </a:rPr>
              <a:t> </a:t>
            </a:r>
            <a:r>
              <a:rPr sz="1700" spc="-20" dirty="0">
                <a:solidFill>
                  <a:srgbClr val="001F5F"/>
                </a:solidFill>
                <a:latin typeface="Arial"/>
                <a:cs typeface="Arial"/>
              </a:rPr>
              <a:t>Foot</a:t>
            </a:r>
            <a:r>
              <a:rPr sz="1700" spc="-105" dirty="0">
                <a:solidFill>
                  <a:srgbClr val="001F5F"/>
                </a:solidFill>
                <a:latin typeface="Arial"/>
                <a:cs typeface="Arial"/>
              </a:rPr>
              <a:t> </a:t>
            </a:r>
            <a:r>
              <a:rPr sz="1700" spc="-45" dirty="0">
                <a:solidFill>
                  <a:srgbClr val="001F5F"/>
                </a:solidFill>
                <a:latin typeface="Arial"/>
                <a:cs typeface="Arial"/>
              </a:rPr>
              <a:t>Board</a:t>
            </a:r>
            <a:r>
              <a:rPr sz="1700" spc="-105" dirty="0">
                <a:solidFill>
                  <a:srgbClr val="001F5F"/>
                </a:solidFill>
                <a:latin typeface="Arial"/>
                <a:cs typeface="Arial"/>
              </a:rPr>
              <a:t> </a:t>
            </a:r>
            <a:r>
              <a:rPr sz="1700" spc="-50" dirty="0">
                <a:solidFill>
                  <a:srgbClr val="001F5F"/>
                </a:solidFill>
                <a:latin typeface="Arial"/>
                <a:cs typeface="Arial"/>
              </a:rPr>
              <a:t>and</a:t>
            </a:r>
            <a:r>
              <a:rPr sz="1700" spc="-114" dirty="0">
                <a:solidFill>
                  <a:srgbClr val="001F5F"/>
                </a:solidFill>
                <a:latin typeface="Arial"/>
                <a:cs typeface="Arial"/>
              </a:rPr>
              <a:t> </a:t>
            </a:r>
            <a:r>
              <a:rPr sz="1700" spc="15" dirty="0">
                <a:solidFill>
                  <a:srgbClr val="001F5F"/>
                </a:solidFill>
                <a:latin typeface="Arial"/>
                <a:cs typeface="Arial"/>
              </a:rPr>
              <a:t>the</a:t>
            </a:r>
            <a:r>
              <a:rPr sz="1700" spc="-110" dirty="0">
                <a:solidFill>
                  <a:srgbClr val="001F5F"/>
                </a:solidFill>
                <a:latin typeface="Arial"/>
                <a:cs typeface="Arial"/>
              </a:rPr>
              <a:t> </a:t>
            </a:r>
            <a:r>
              <a:rPr sz="1700" spc="-15" dirty="0">
                <a:solidFill>
                  <a:srgbClr val="001F5F"/>
                </a:solidFill>
                <a:latin typeface="Arial"/>
                <a:cs typeface="Arial"/>
              </a:rPr>
              <a:t>Mattress</a:t>
            </a:r>
            <a:r>
              <a:rPr sz="1700" spc="-110" dirty="0">
                <a:solidFill>
                  <a:srgbClr val="001F5F"/>
                </a:solidFill>
                <a:latin typeface="Arial"/>
                <a:cs typeface="Arial"/>
              </a:rPr>
              <a:t> </a:t>
            </a:r>
            <a:r>
              <a:rPr sz="1700" spc="-95" dirty="0">
                <a:solidFill>
                  <a:srgbClr val="001F5F"/>
                </a:solidFill>
                <a:latin typeface="Arial"/>
                <a:cs typeface="Arial"/>
              </a:rPr>
              <a:t>End</a:t>
            </a:r>
            <a:endParaRPr sz="1700" dirty="0">
              <a:latin typeface="Arial"/>
              <a:cs typeface="Arial"/>
            </a:endParaRPr>
          </a:p>
        </p:txBody>
      </p:sp>
      <p:sp>
        <p:nvSpPr>
          <p:cNvPr id="4" name="object 4"/>
          <p:cNvSpPr txBox="1">
            <a:spLocks noGrp="1"/>
          </p:cNvSpPr>
          <p:nvPr>
            <p:ph type="title"/>
          </p:nvPr>
        </p:nvSpPr>
        <p:spPr>
          <a:xfrm>
            <a:off x="1066800" y="0"/>
            <a:ext cx="6781800" cy="627736"/>
          </a:xfrm>
          <a:prstGeom prst="rect">
            <a:avLst/>
          </a:prstGeom>
        </p:spPr>
        <p:txBody>
          <a:bodyPr vert="horz" wrap="square" lIns="0" tIns="12065" rIns="0" bIns="0" rtlCol="0">
            <a:spAutoFit/>
          </a:bodyPr>
          <a:lstStyle/>
          <a:p>
            <a:pPr marL="880110" marR="5080" indent="-868044">
              <a:lnSpc>
                <a:spcPct val="100000"/>
              </a:lnSpc>
              <a:spcBef>
                <a:spcPts val="95"/>
              </a:spcBef>
            </a:pPr>
            <a:r>
              <a:rPr lang="en-CA" spc="-210" dirty="0"/>
              <a:t>  </a:t>
            </a:r>
            <a:r>
              <a:rPr lang="en-CA" spc="-245" dirty="0"/>
              <a:t>7 Potential Entrapment Zones</a:t>
            </a:r>
            <a:endParaRPr spc="-254" dirty="0"/>
          </a:p>
        </p:txBody>
      </p:sp>
    </p:spTree>
    <p:extLst>
      <p:ext uri="{BB962C8B-B14F-4D97-AF65-F5344CB8AC3E}">
        <p14:creationId xmlns:p14="http://schemas.microsoft.com/office/powerpoint/2010/main" val="23926959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62626"/>
            <a:ext cx="9139450" cy="1295371"/>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2013965" y="152400"/>
            <a:ext cx="4845050" cy="635000"/>
          </a:xfrm>
          <a:prstGeom prst="rect">
            <a:avLst/>
          </a:prstGeom>
        </p:spPr>
        <p:txBody>
          <a:bodyPr vert="horz" wrap="square" lIns="0" tIns="12065" rIns="0" bIns="0" rtlCol="0">
            <a:spAutoFit/>
          </a:bodyPr>
          <a:lstStyle/>
          <a:p>
            <a:pPr marL="12700">
              <a:lnSpc>
                <a:spcPct val="100000"/>
              </a:lnSpc>
              <a:spcBef>
                <a:spcPts val="95"/>
              </a:spcBef>
            </a:pPr>
            <a:r>
              <a:rPr spc="-254" dirty="0">
                <a:solidFill>
                  <a:srgbClr val="006FC0"/>
                </a:solidFill>
              </a:rPr>
              <a:t>Zone </a:t>
            </a:r>
            <a:r>
              <a:rPr spc="-610" dirty="0">
                <a:solidFill>
                  <a:srgbClr val="006FC0"/>
                </a:solidFill>
              </a:rPr>
              <a:t>1: </a:t>
            </a:r>
            <a:r>
              <a:rPr lang="en-CA" spc="-610" dirty="0">
                <a:solidFill>
                  <a:srgbClr val="006FC0"/>
                </a:solidFill>
              </a:rPr>
              <a:t> </a:t>
            </a:r>
            <a:r>
              <a:rPr spc="-120" dirty="0"/>
              <a:t>Within </a:t>
            </a:r>
            <a:r>
              <a:rPr spc="-105" dirty="0"/>
              <a:t>the</a:t>
            </a:r>
            <a:r>
              <a:rPr spc="-575" dirty="0"/>
              <a:t> </a:t>
            </a:r>
            <a:r>
              <a:rPr spc="-245" dirty="0"/>
              <a:t>Rail</a:t>
            </a:r>
          </a:p>
        </p:txBody>
      </p:sp>
      <p:sp>
        <p:nvSpPr>
          <p:cNvPr id="5" name="object 5"/>
          <p:cNvSpPr txBox="1"/>
          <p:nvPr/>
        </p:nvSpPr>
        <p:spPr>
          <a:xfrm>
            <a:off x="4270375" y="1305813"/>
            <a:ext cx="3755390" cy="4272280"/>
          </a:xfrm>
          <a:prstGeom prst="rect">
            <a:avLst/>
          </a:prstGeom>
        </p:spPr>
        <p:txBody>
          <a:bodyPr vert="horz" wrap="square" lIns="0" tIns="12065" rIns="0" bIns="0" rtlCol="0">
            <a:spAutoFit/>
          </a:bodyPr>
          <a:lstStyle/>
          <a:p>
            <a:pPr marL="355600" marR="9525" indent="-342900">
              <a:lnSpc>
                <a:spcPct val="100000"/>
              </a:lnSpc>
              <a:spcBef>
                <a:spcPts val="95"/>
              </a:spcBef>
              <a:buChar char="•"/>
              <a:tabLst>
                <a:tab pos="354965" algn="l"/>
                <a:tab pos="355600" algn="l"/>
              </a:tabLst>
            </a:pPr>
            <a:r>
              <a:rPr sz="2800" spc="-100" dirty="0">
                <a:solidFill>
                  <a:srgbClr val="001F5F"/>
                </a:solidFill>
                <a:latin typeface="Arial"/>
                <a:cs typeface="Arial"/>
              </a:rPr>
              <a:t>Any </a:t>
            </a:r>
            <a:r>
              <a:rPr sz="2800" spc="-45" dirty="0">
                <a:solidFill>
                  <a:srgbClr val="001F5F"/>
                </a:solidFill>
                <a:latin typeface="Arial"/>
                <a:cs typeface="Arial"/>
              </a:rPr>
              <a:t>open </a:t>
            </a:r>
            <a:r>
              <a:rPr sz="2800" spc="-140" dirty="0">
                <a:solidFill>
                  <a:srgbClr val="001F5F"/>
                </a:solidFill>
                <a:latin typeface="Arial"/>
                <a:cs typeface="Arial"/>
              </a:rPr>
              <a:t>space</a:t>
            </a:r>
            <a:r>
              <a:rPr sz="2800" spc="-405" dirty="0">
                <a:solidFill>
                  <a:srgbClr val="001F5F"/>
                </a:solidFill>
                <a:latin typeface="Arial"/>
                <a:cs typeface="Arial"/>
              </a:rPr>
              <a:t> </a:t>
            </a:r>
            <a:r>
              <a:rPr sz="2800" spc="35" dirty="0">
                <a:solidFill>
                  <a:srgbClr val="001F5F"/>
                </a:solidFill>
                <a:latin typeface="Arial"/>
                <a:cs typeface="Arial"/>
              </a:rPr>
              <a:t>within  </a:t>
            </a:r>
            <a:r>
              <a:rPr sz="2800" spc="20" dirty="0">
                <a:solidFill>
                  <a:srgbClr val="001F5F"/>
                </a:solidFill>
                <a:latin typeface="Arial"/>
                <a:cs typeface="Arial"/>
              </a:rPr>
              <a:t>the </a:t>
            </a:r>
            <a:r>
              <a:rPr sz="2800" spc="-10" dirty="0">
                <a:solidFill>
                  <a:srgbClr val="001F5F"/>
                </a:solidFill>
                <a:latin typeface="Arial"/>
                <a:cs typeface="Arial"/>
              </a:rPr>
              <a:t>perimeter </a:t>
            </a:r>
            <a:r>
              <a:rPr sz="2800" spc="85" dirty="0">
                <a:solidFill>
                  <a:srgbClr val="001F5F"/>
                </a:solidFill>
                <a:latin typeface="Arial"/>
                <a:cs typeface="Arial"/>
              </a:rPr>
              <a:t>of </a:t>
            </a:r>
            <a:r>
              <a:rPr sz="2800" spc="20" dirty="0">
                <a:solidFill>
                  <a:srgbClr val="001F5F"/>
                </a:solidFill>
                <a:latin typeface="Arial"/>
                <a:cs typeface="Arial"/>
              </a:rPr>
              <a:t>the  </a:t>
            </a:r>
            <a:r>
              <a:rPr sz="2800" spc="-40" dirty="0">
                <a:solidFill>
                  <a:srgbClr val="001F5F"/>
                </a:solidFill>
                <a:latin typeface="Arial"/>
                <a:cs typeface="Arial"/>
              </a:rPr>
              <a:t>rail.</a:t>
            </a:r>
            <a:endParaRPr sz="2800" dirty="0">
              <a:latin typeface="Arial"/>
              <a:cs typeface="Arial"/>
            </a:endParaRPr>
          </a:p>
          <a:p>
            <a:pPr marL="355600" marR="5080" indent="-342900">
              <a:lnSpc>
                <a:spcPct val="100000"/>
              </a:lnSpc>
              <a:spcBef>
                <a:spcPts val="675"/>
              </a:spcBef>
              <a:buChar char="•"/>
              <a:tabLst>
                <a:tab pos="354965" algn="l"/>
                <a:tab pos="355600" algn="l"/>
              </a:tabLst>
            </a:pPr>
            <a:r>
              <a:rPr sz="2800" spc="-95" dirty="0">
                <a:solidFill>
                  <a:srgbClr val="001F5F"/>
                </a:solidFill>
                <a:latin typeface="Arial"/>
                <a:cs typeface="Arial"/>
              </a:rPr>
              <a:t>Openings </a:t>
            </a:r>
            <a:r>
              <a:rPr sz="2800" spc="-30" dirty="0">
                <a:solidFill>
                  <a:srgbClr val="001F5F"/>
                </a:solidFill>
                <a:latin typeface="Arial"/>
                <a:cs typeface="Arial"/>
              </a:rPr>
              <a:t>in </a:t>
            </a:r>
            <a:r>
              <a:rPr sz="2800" spc="20" dirty="0">
                <a:solidFill>
                  <a:srgbClr val="001F5F"/>
                </a:solidFill>
                <a:latin typeface="Arial"/>
                <a:cs typeface="Arial"/>
              </a:rPr>
              <a:t>the </a:t>
            </a:r>
            <a:r>
              <a:rPr sz="2800" spc="-35" dirty="0">
                <a:solidFill>
                  <a:srgbClr val="001F5F"/>
                </a:solidFill>
                <a:latin typeface="Arial"/>
                <a:cs typeface="Arial"/>
              </a:rPr>
              <a:t>rail  </a:t>
            </a:r>
            <a:r>
              <a:rPr sz="2800" spc="-55" dirty="0">
                <a:solidFill>
                  <a:srgbClr val="001F5F"/>
                </a:solidFill>
                <a:latin typeface="Arial"/>
                <a:cs typeface="Arial"/>
              </a:rPr>
              <a:t>should </a:t>
            </a:r>
            <a:r>
              <a:rPr sz="2800" spc="-65" dirty="0">
                <a:solidFill>
                  <a:srgbClr val="001F5F"/>
                </a:solidFill>
                <a:latin typeface="Arial"/>
                <a:cs typeface="Arial"/>
              </a:rPr>
              <a:t>be </a:t>
            </a:r>
            <a:r>
              <a:rPr sz="2800" spc="-90" dirty="0">
                <a:solidFill>
                  <a:srgbClr val="001F5F"/>
                </a:solidFill>
                <a:latin typeface="Arial"/>
                <a:cs typeface="Arial"/>
              </a:rPr>
              <a:t>small  </a:t>
            </a:r>
            <a:r>
              <a:rPr sz="2800" spc="-60" dirty="0">
                <a:solidFill>
                  <a:srgbClr val="001F5F"/>
                </a:solidFill>
                <a:latin typeface="Arial"/>
                <a:cs typeface="Arial"/>
              </a:rPr>
              <a:t>enough </a:t>
            </a:r>
            <a:r>
              <a:rPr sz="2800" spc="114" dirty="0">
                <a:solidFill>
                  <a:srgbClr val="001F5F"/>
                </a:solidFill>
                <a:latin typeface="Arial"/>
                <a:cs typeface="Arial"/>
              </a:rPr>
              <a:t>to</a:t>
            </a:r>
            <a:r>
              <a:rPr sz="2800" spc="-505" dirty="0">
                <a:solidFill>
                  <a:srgbClr val="001F5F"/>
                </a:solidFill>
                <a:latin typeface="Arial"/>
                <a:cs typeface="Arial"/>
              </a:rPr>
              <a:t> </a:t>
            </a:r>
            <a:r>
              <a:rPr sz="2800" spc="-10" dirty="0">
                <a:solidFill>
                  <a:srgbClr val="001F5F"/>
                </a:solidFill>
                <a:latin typeface="Arial"/>
                <a:cs typeface="Arial"/>
              </a:rPr>
              <a:t>prevent </a:t>
            </a:r>
            <a:r>
              <a:rPr sz="2800" spc="20" dirty="0">
                <a:solidFill>
                  <a:srgbClr val="001F5F"/>
                </a:solidFill>
                <a:latin typeface="Arial"/>
                <a:cs typeface="Arial"/>
              </a:rPr>
              <a:t>the  </a:t>
            </a:r>
            <a:r>
              <a:rPr sz="2800" spc="-95" dirty="0">
                <a:solidFill>
                  <a:srgbClr val="001F5F"/>
                </a:solidFill>
                <a:latin typeface="Arial"/>
                <a:cs typeface="Arial"/>
              </a:rPr>
              <a:t>head </a:t>
            </a:r>
            <a:r>
              <a:rPr sz="2800" spc="45" dirty="0">
                <a:solidFill>
                  <a:srgbClr val="001F5F"/>
                </a:solidFill>
                <a:latin typeface="Arial"/>
                <a:cs typeface="Arial"/>
              </a:rPr>
              <a:t>from</a:t>
            </a:r>
            <a:r>
              <a:rPr sz="2800" spc="-260" dirty="0">
                <a:solidFill>
                  <a:srgbClr val="001F5F"/>
                </a:solidFill>
                <a:latin typeface="Arial"/>
                <a:cs typeface="Arial"/>
              </a:rPr>
              <a:t> </a:t>
            </a:r>
            <a:r>
              <a:rPr sz="2800" spc="-25" dirty="0">
                <a:solidFill>
                  <a:srgbClr val="001F5F"/>
                </a:solidFill>
                <a:latin typeface="Arial"/>
                <a:cs typeface="Arial"/>
              </a:rPr>
              <a:t>entering.</a:t>
            </a:r>
            <a:endParaRPr sz="2800" dirty="0">
              <a:latin typeface="Arial"/>
              <a:cs typeface="Arial"/>
            </a:endParaRPr>
          </a:p>
          <a:p>
            <a:pPr marL="756285" marR="136525" indent="-287020">
              <a:lnSpc>
                <a:spcPct val="100000"/>
              </a:lnSpc>
              <a:spcBef>
                <a:spcPts val="610"/>
              </a:spcBef>
            </a:pPr>
            <a:r>
              <a:rPr sz="2400" dirty="0">
                <a:solidFill>
                  <a:srgbClr val="001F5F"/>
                </a:solidFill>
                <a:latin typeface="Arial"/>
                <a:cs typeface="Arial"/>
              </a:rPr>
              <a:t>– </a:t>
            </a:r>
            <a:r>
              <a:rPr sz="2400" spc="-125" dirty="0">
                <a:solidFill>
                  <a:srgbClr val="001F5F"/>
                </a:solidFill>
                <a:latin typeface="Arial"/>
                <a:cs typeface="Arial"/>
              </a:rPr>
              <a:t>A </a:t>
            </a:r>
            <a:r>
              <a:rPr sz="2400" spc="-55" dirty="0">
                <a:solidFill>
                  <a:srgbClr val="001F5F"/>
                </a:solidFill>
                <a:latin typeface="Arial"/>
                <a:cs typeface="Arial"/>
              </a:rPr>
              <a:t>loosened </a:t>
            </a:r>
            <a:r>
              <a:rPr sz="2400" spc="-40" dirty="0">
                <a:solidFill>
                  <a:srgbClr val="001F5F"/>
                </a:solidFill>
                <a:latin typeface="Arial"/>
                <a:cs typeface="Arial"/>
              </a:rPr>
              <a:t>bar </a:t>
            </a:r>
            <a:r>
              <a:rPr sz="2400" spc="25" dirty="0">
                <a:solidFill>
                  <a:srgbClr val="001F5F"/>
                </a:solidFill>
                <a:latin typeface="Arial"/>
                <a:cs typeface="Arial"/>
              </a:rPr>
              <a:t>or </a:t>
            </a:r>
            <a:r>
              <a:rPr sz="2400" spc="-25" dirty="0">
                <a:solidFill>
                  <a:srgbClr val="001F5F"/>
                </a:solidFill>
                <a:latin typeface="Arial"/>
                <a:cs typeface="Arial"/>
              </a:rPr>
              <a:t>rail  </a:t>
            </a:r>
            <a:r>
              <a:rPr sz="2400" spc="-105" dirty="0">
                <a:solidFill>
                  <a:srgbClr val="001F5F"/>
                </a:solidFill>
                <a:latin typeface="Arial"/>
                <a:cs typeface="Arial"/>
              </a:rPr>
              <a:t>can </a:t>
            </a:r>
            <a:r>
              <a:rPr sz="2400" spc="-85" dirty="0">
                <a:solidFill>
                  <a:srgbClr val="001F5F"/>
                </a:solidFill>
                <a:latin typeface="Arial"/>
                <a:cs typeface="Arial"/>
              </a:rPr>
              <a:t>change </a:t>
            </a:r>
            <a:r>
              <a:rPr sz="2400" spc="15" dirty="0">
                <a:solidFill>
                  <a:srgbClr val="001F5F"/>
                </a:solidFill>
                <a:latin typeface="Arial"/>
                <a:cs typeface="Arial"/>
              </a:rPr>
              <a:t>the </a:t>
            </a:r>
            <a:r>
              <a:rPr sz="2400" spc="-105" dirty="0">
                <a:solidFill>
                  <a:srgbClr val="001F5F"/>
                </a:solidFill>
                <a:latin typeface="Arial"/>
                <a:cs typeface="Arial"/>
              </a:rPr>
              <a:t>size</a:t>
            </a:r>
            <a:r>
              <a:rPr lang="en-CA" sz="2400" spc="-105" dirty="0">
                <a:solidFill>
                  <a:srgbClr val="001F5F"/>
                </a:solidFill>
                <a:latin typeface="Arial"/>
                <a:cs typeface="Arial"/>
              </a:rPr>
              <a:t> </a:t>
            </a:r>
            <a:r>
              <a:rPr sz="2400" spc="-450" dirty="0">
                <a:solidFill>
                  <a:srgbClr val="001F5F"/>
                </a:solidFill>
                <a:latin typeface="Arial"/>
                <a:cs typeface="Arial"/>
              </a:rPr>
              <a:t> </a:t>
            </a:r>
            <a:r>
              <a:rPr sz="2400" spc="75" dirty="0">
                <a:solidFill>
                  <a:srgbClr val="001F5F"/>
                </a:solidFill>
                <a:latin typeface="Arial"/>
                <a:cs typeface="Arial"/>
              </a:rPr>
              <a:t>of </a:t>
            </a:r>
            <a:r>
              <a:rPr sz="2400" spc="15" dirty="0">
                <a:solidFill>
                  <a:srgbClr val="001F5F"/>
                </a:solidFill>
                <a:latin typeface="Arial"/>
                <a:cs typeface="Arial"/>
              </a:rPr>
              <a:t>the</a:t>
            </a:r>
            <a:r>
              <a:rPr sz="2400" spc="-145" dirty="0">
                <a:solidFill>
                  <a:srgbClr val="001F5F"/>
                </a:solidFill>
                <a:latin typeface="Arial"/>
                <a:cs typeface="Arial"/>
              </a:rPr>
              <a:t> </a:t>
            </a:r>
            <a:r>
              <a:rPr sz="2400" spc="-110" dirty="0">
                <a:solidFill>
                  <a:srgbClr val="001F5F"/>
                </a:solidFill>
                <a:latin typeface="Arial"/>
                <a:cs typeface="Arial"/>
              </a:rPr>
              <a:t>space.</a:t>
            </a:r>
            <a:endParaRPr sz="2400" dirty="0">
              <a:latin typeface="Arial"/>
              <a:cs typeface="Arial"/>
            </a:endParaRPr>
          </a:p>
        </p:txBody>
      </p:sp>
      <p:sp>
        <p:nvSpPr>
          <p:cNvPr id="6" name="object 6"/>
          <p:cNvSpPr/>
          <p:nvPr/>
        </p:nvSpPr>
        <p:spPr>
          <a:xfrm>
            <a:off x="262127" y="1862327"/>
            <a:ext cx="3503676" cy="2721864"/>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57200" y="2057400"/>
            <a:ext cx="2916301" cy="2133600"/>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1709494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62626"/>
            <a:ext cx="9139450" cy="1295371"/>
          </a:xfrm>
          <a:prstGeom prst="rect">
            <a:avLst/>
          </a:prstGeom>
          <a:blipFill>
            <a:blip r:embed="rId2"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577480" y="152400"/>
            <a:ext cx="7984490" cy="1120178"/>
          </a:xfrm>
          <a:prstGeom prst="rect">
            <a:avLst/>
          </a:prstGeom>
        </p:spPr>
        <p:txBody>
          <a:bodyPr vert="horz" wrap="square" lIns="0" tIns="12065" rIns="0" bIns="0" rtlCol="0">
            <a:spAutoFit/>
          </a:bodyPr>
          <a:lstStyle/>
          <a:p>
            <a:pPr marL="12065" marR="5080" indent="5080" algn="l">
              <a:lnSpc>
                <a:spcPct val="100000"/>
              </a:lnSpc>
              <a:spcBef>
                <a:spcPts val="95"/>
              </a:spcBef>
            </a:pPr>
            <a:r>
              <a:rPr sz="3600" spc="-260" dirty="0">
                <a:solidFill>
                  <a:srgbClr val="006FC0"/>
                </a:solidFill>
              </a:rPr>
              <a:t>Zone </a:t>
            </a:r>
            <a:r>
              <a:rPr sz="3600" spc="-315" dirty="0">
                <a:solidFill>
                  <a:srgbClr val="006FC0"/>
                </a:solidFill>
              </a:rPr>
              <a:t>2: </a:t>
            </a:r>
            <a:r>
              <a:rPr sz="3600" spc="-190" dirty="0"/>
              <a:t>Under </a:t>
            </a:r>
            <a:r>
              <a:rPr sz="3600" spc="-105" dirty="0"/>
              <a:t>the </a:t>
            </a:r>
            <a:r>
              <a:rPr sz="3600" spc="-215" dirty="0"/>
              <a:t>Rail, </a:t>
            </a:r>
            <a:r>
              <a:rPr sz="3600" spc="-160" dirty="0"/>
              <a:t>Between </a:t>
            </a:r>
            <a:r>
              <a:rPr sz="3600" spc="-105" dirty="0"/>
              <a:t>the</a:t>
            </a:r>
            <a:r>
              <a:rPr lang="en-CA" sz="3600" spc="-105" dirty="0"/>
              <a:t> </a:t>
            </a:r>
            <a:r>
              <a:rPr sz="3600" spc="-245" dirty="0"/>
              <a:t>Rail Supports </a:t>
            </a:r>
            <a:r>
              <a:rPr sz="3600" spc="-114" dirty="0"/>
              <a:t>or Next </a:t>
            </a:r>
            <a:r>
              <a:rPr sz="3600" spc="-50" dirty="0"/>
              <a:t>to </a:t>
            </a:r>
            <a:r>
              <a:rPr sz="3600" spc="-265" dirty="0"/>
              <a:t>a </a:t>
            </a:r>
            <a:r>
              <a:rPr sz="3600" spc="-245" dirty="0"/>
              <a:t>Single</a:t>
            </a:r>
            <a:r>
              <a:rPr sz="3600" spc="-695" dirty="0"/>
              <a:t> </a:t>
            </a:r>
            <a:r>
              <a:rPr sz="3600" spc="-245" dirty="0"/>
              <a:t>Rail </a:t>
            </a:r>
            <a:r>
              <a:rPr sz="3600" spc="-200" dirty="0"/>
              <a:t>Support</a:t>
            </a:r>
          </a:p>
        </p:txBody>
      </p:sp>
      <p:sp>
        <p:nvSpPr>
          <p:cNvPr id="6" name="object 6"/>
          <p:cNvSpPr txBox="1"/>
          <p:nvPr/>
        </p:nvSpPr>
        <p:spPr>
          <a:xfrm>
            <a:off x="4880228" y="2208402"/>
            <a:ext cx="3796029" cy="3441065"/>
          </a:xfrm>
          <a:prstGeom prst="rect">
            <a:avLst/>
          </a:prstGeom>
        </p:spPr>
        <p:txBody>
          <a:bodyPr vert="horz" wrap="square" lIns="0" tIns="13335" rIns="0" bIns="0" rtlCol="0">
            <a:spAutoFit/>
          </a:bodyPr>
          <a:lstStyle/>
          <a:p>
            <a:pPr marL="355600" marR="5080" indent="-342900">
              <a:lnSpc>
                <a:spcPct val="100000"/>
              </a:lnSpc>
              <a:spcBef>
                <a:spcPts val="105"/>
              </a:spcBef>
              <a:buChar char="•"/>
              <a:tabLst>
                <a:tab pos="354965" algn="l"/>
                <a:tab pos="355600" algn="l"/>
              </a:tabLst>
            </a:pPr>
            <a:r>
              <a:rPr sz="3200" spc="-90" dirty="0">
                <a:solidFill>
                  <a:srgbClr val="001F5F"/>
                </a:solidFill>
                <a:latin typeface="Arial"/>
                <a:cs typeface="Arial"/>
              </a:rPr>
              <a:t>gap </a:t>
            </a:r>
            <a:r>
              <a:rPr sz="3200" spc="-40" dirty="0">
                <a:solidFill>
                  <a:srgbClr val="001F5F"/>
                </a:solidFill>
                <a:latin typeface="Arial"/>
                <a:cs typeface="Arial"/>
              </a:rPr>
              <a:t>under </a:t>
            </a:r>
            <a:r>
              <a:rPr sz="3200" spc="25" dirty="0">
                <a:solidFill>
                  <a:srgbClr val="001F5F"/>
                </a:solidFill>
                <a:latin typeface="Arial"/>
                <a:cs typeface="Arial"/>
              </a:rPr>
              <a:t>the </a:t>
            </a:r>
            <a:r>
              <a:rPr sz="3200" spc="-35" dirty="0">
                <a:solidFill>
                  <a:srgbClr val="001F5F"/>
                </a:solidFill>
                <a:latin typeface="Arial"/>
                <a:cs typeface="Arial"/>
              </a:rPr>
              <a:t>rail  </a:t>
            </a:r>
            <a:r>
              <a:rPr sz="3200" spc="-10" dirty="0">
                <a:solidFill>
                  <a:srgbClr val="001F5F"/>
                </a:solidFill>
                <a:latin typeface="Arial"/>
                <a:cs typeface="Arial"/>
              </a:rPr>
              <a:t>between </a:t>
            </a:r>
            <a:r>
              <a:rPr sz="3200" spc="-210" dirty="0">
                <a:solidFill>
                  <a:srgbClr val="001F5F"/>
                </a:solidFill>
                <a:latin typeface="Arial"/>
                <a:cs typeface="Arial"/>
              </a:rPr>
              <a:t>a</a:t>
            </a:r>
            <a:r>
              <a:rPr sz="3200" spc="-455" dirty="0">
                <a:solidFill>
                  <a:srgbClr val="001F5F"/>
                </a:solidFill>
                <a:latin typeface="Arial"/>
                <a:cs typeface="Arial"/>
              </a:rPr>
              <a:t> </a:t>
            </a:r>
            <a:r>
              <a:rPr sz="3200" spc="-40" dirty="0">
                <a:solidFill>
                  <a:srgbClr val="001F5F"/>
                </a:solidFill>
                <a:latin typeface="Arial"/>
                <a:cs typeface="Arial"/>
              </a:rPr>
              <a:t>mattress  </a:t>
            </a:r>
            <a:r>
              <a:rPr sz="3200" spc="-95" dirty="0">
                <a:solidFill>
                  <a:srgbClr val="001F5F"/>
                </a:solidFill>
                <a:latin typeface="Arial"/>
                <a:cs typeface="Arial"/>
              </a:rPr>
              <a:t>compressed </a:t>
            </a:r>
            <a:r>
              <a:rPr sz="3200" spc="-55" dirty="0">
                <a:solidFill>
                  <a:srgbClr val="001F5F"/>
                </a:solidFill>
                <a:latin typeface="Arial"/>
                <a:cs typeface="Arial"/>
              </a:rPr>
              <a:t>by </a:t>
            </a:r>
            <a:r>
              <a:rPr sz="3200" spc="25" dirty="0">
                <a:solidFill>
                  <a:srgbClr val="001F5F"/>
                </a:solidFill>
                <a:latin typeface="Arial"/>
                <a:cs typeface="Arial"/>
              </a:rPr>
              <a:t>the  </a:t>
            </a:r>
            <a:r>
              <a:rPr sz="3200" spc="20" dirty="0">
                <a:solidFill>
                  <a:srgbClr val="001F5F"/>
                </a:solidFill>
                <a:latin typeface="Arial"/>
                <a:cs typeface="Arial"/>
              </a:rPr>
              <a:t>weight </a:t>
            </a:r>
            <a:r>
              <a:rPr sz="3200" spc="100" dirty="0">
                <a:solidFill>
                  <a:srgbClr val="001F5F"/>
                </a:solidFill>
                <a:latin typeface="Arial"/>
                <a:cs typeface="Arial"/>
              </a:rPr>
              <a:t>of </a:t>
            </a:r>
            <a:r>
              <a:rPr sz="3200" spc="-210" dirty="0">
                <a:solidFill>
                  <a:srgbClr val="001F5F"/>
                </a:solidFill>
                <a:latin typeface="Arial"/>
                <a:cs typeface="Arial"/>
              </a:rPr>
              <a:t>a  </a:t>
            </a:r>
            <a:r>
              <a:rPr sz="3200" spc="-35" dirty="0">
                <a:solidFill>
                  <a:srgbClr val="001F5F"/>
                </a:solidFill>
                <a:latin typeface="Arial"/>
                <a:cs typeface="Arial"/>
              </a:rPr>
              <a:t>resident's </a:t>
            </a:r>
            <a:r>
              <a:rPr sz="3200" spc="-100" dirty="0">
                <a:solidFill>
                  <a:srgbClr val="001F5F"/>
                </a:solidFill>
                <a:latin typeface="Arial"/>
                <a:cs typeface="Arial"/>
              </a:rPr>
              <a:t>head </a:t>
            </a:r>
            <a:r>
              <a:rPr sz="3200" spc="-90" dirty="0">
                <a:solidFill>
                  <a:srgbClr val="001F5F"/>
                </a:solidFill>
                <a:latin typeface="Arial"/>
                <a:cs typeface="Arial"/>
              </a:rPr>
              <a:t>and  </a:t>
            </a:r>
            <a:r>
              <a:rPr sz="3200" spc="25" dirty="0">
                <a:solidFill>
                  <a:srgbClr val="001F5F"/>
                </a:solidFill>
                <a:latin typeface="Arial"/>
                <a:cs typeface="Arial"/>
              </a:rPr>
              <a:t>the </a:t>
            </a:r>
            <a:r>
              <a:rPr sz="3200" spc="80" dirty="0">
                <a:solidFill>
                  <a:srgbClr val="001F5F"/>
                </a:solidFill>
                <a:latin typeface="Arial"/>
                <a:cs typeface="Arial"/>
              </a:rPr>
              <a:t>bottom</a:t>
            </a:r>
            <a:r>
              <a:rPr sz="3200" spc="-585" dirty="0">
                <a:solidFill>
                  <a:srgbClr val="001F5F"/>
                </a:solidFill>
                <a:latin typeface="Arial"/>
                <a:cs typeface="Arial"/>
              </a:rPr>
              <a:t> </a:t>
            </a:r>
            <a:r>
              <a:rPr sz="3200" spc="-90" dirty="0">
                <a:solidFill>
                  <a:srgbClr val="001F5F"/>
                </a:solidFill>
                <a:latin typeface="Arial"/>
                <a:cs typeface="Arial"/>
              </a:rPr>
              <a:t>edge </a:t>
            </a:r>
            <a:r>
              <a:rPr sz="3200" spc="95" dirty="0">
                <a:solidFill>
                  <a:srgbClr val="001F5F"/>
                </a:solidFill>
                <a:latin typeface="Arial"/>
                <a:cs typeface="Arial"/>
              </a:rPr>
              <a:t>of  </a:t>
            </a:r>
            <a:r>
              <a:rPr sz="3200" spc="25" dirty="0">
                <a:solidFill>
                  <a:srgbClr val="001F5F"/>
                </a:solidFill>
                <a:latin typeface="Arial"/>
                <a:cs typeface="Arial"/>
              </a:rPr>
              <a:t>the</a:t>
            </a:r>
            <a:r>
              <a:rPr sz="3200" spc="-210" dirty="0">
                <a:solidFill>
                  <a:srgbClr val="001F5F"/>
                </a:solidFill>
                <a:latin typeface="Arial"/>
                <a:cs typeface="Arial"/>
              </a:rPr>
              <a:t> </a:t>
            </a:r>
            <a:r>
              <a:rPr sz="3200" spc="-35" dirty="0">
                <a:solidFill>
                  <a:srgbClr val="001F5F"/>
                </a:solidFill>
                <a:latin typeface="Arial"/>
                <a:cs typeface="Arial"/>
              </a:rPr>
              <a:t>rail</a:t>
            </a:r>
            <a:endParaRPr sz="3200" dirty="0">
              <a:latin typeface="Arial"/>
              <a:cs typeface="Arial"/>
            </a:endParaRPr>
          </a:p>
        </p:txBody>
      </p:sp>
      <p:sp>
        <p:nvSpPr>
          <p:cNvPr id="7" name="object 7"/>
          <p:cNvSpPr/>
          <p:nvPr/>
        </p:nvSpPr>
        <p:spPr>
          <a:xfrm>
            <a:off x="643127" y="2319527"/>
            <a:ext cx="3569208" cy="2663952"/>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838200" y="2514600"/>
            <a:ext cx="2981325" cy="2076450"/>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8242460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228600" y="152400"/>
            <a:ext cx="8529319" cy="1244600"/>
          </a:xfrm>
          <a:prstGeom prst="rect">
            <a:avLst/>
          </a:prstGeom>
        </p:spPr>
        <p:txBody>
          <a:bodyPr vert="horz" wrap="square" lIns="0" tIns="12065" rIns="0" bIns="0" rtlCol="0">
            <a:spAutoFit/>
          </a:bodyPr>
          <a:lstStyle/>
          <a:p>
            <a:pPr marL="12700" marR="5080">
              <a:lnSpc>
                <a:spcPct val="100000"/>
              </a:lnSpc>
              <a:spcBef>
                <a:spcPts val="95"/>
              </a:spcBef>
            </a:pPr>
            <a:r>
              <a:rPr spc="-260" dirty="0">
                <a:solidFill>
                  <a:srgbClr val="006FC0"/>
                </a:solidFill>
              </a:rPr>
              <a:t>Zone </a:t>
            </a:r>
            <a:r>
              <a:rPr spc="-335" dirty="0">
                <a:solidFill>
                  <a:srgbClr val="006FC0"/>
                </a:solidFill>
              </a:rPr>
              <a:t>3: </a:t>
            </a:r>
            <a:r>
              <a:rPr spc="-160" dirty="0"/>
              <a:t>Between </a:t>
            </a:r>
            <a:r>
              <a:rPr spc="-105" dirty="0"/>
              <a:t>the </a:t>
            </a:r>
            <a:r>
              <a:rPr spc="-245" dirty="0"/>
              <a:t>Rail </a:t>
            </a:r>
            <a:r>
              <a:rPr spc="-254" dirty="0"/>
              <a:t>and</a:t>
            </a:r>
            <a:r>
              <a:rPr spc="-395" dirty="0"/>
              <a:t> </a:t>
            </a:r>
            <a:r>
              <a:rPr spc="-105" dirty="0"/>
              <a:t>the  </a:t>
            </a:r>
            <a:r>
              <a:rPr spc="-155" dirty="0"/>
              <a:t>Mattress</a:t>
            </a:r>
          </a:p>
        </p:txBody>
      </p:sp>
      <p:sp>
        <p:nvSpPr>
          <p:cNvPr id="5" name="object 5"/>
          <p:cNvSpPr txBox="1"/>
          <p:nvPr/>
        </p:nvSpPr>
        <p:spPr>
          <a:xfrm>
            <a:off x="3680586" y="1683842"/>
            <a:ext cx="5239385" cy="2465070"/>
          </a:xfrm>
          <a:prstGeom prst="rect">
            <a:avLst/>
          </a:prstGeom>
        </p:spPr>
        <p:txBody>
          <a:bodyPr vert="horz" wrap="square" lIns="0" tIns="13335" rIns="0" bIns="0" rtlCol="0">
            <a:spAutoFit/>
          </a:bodyPr>
          <a:lstStyle/>
          <a:p>
            <a:pPr marL="355600" marR="5080" indent="-342900">
              <a:lnSpc>
                <a:spcPct val="100000"/>
              </a:lnSpc>
              <a:spcBef>
                <a:spcPts val="105"/>
              </a:spcBef>
              <a:buChar char="•"/>
              <a:tabLst>
                <a:tab pos="443865" algn="l"/>
                <a:tab pos="444500" algn="l"/>
              </a:tabLst>
            </a:pPr>
            <a:r>
              <a:rPr sz="3200" spc="-170" dirty="0">
                <a:solidFill>
                  <a:srgbClr val="001F5F"/>
                </a:solidFill>
                <a:latin typeface="Arial"/>
                <a:cs typeface="Arial"/>
              </a:rPr>
              <a:t>The </a:t>
            </a:r>
            <a:r>
              <a:rPr sz="3200" spc="-150" dirty="0">
                <a:solidFill>
                  <a:srgbClr val="001F5F"/>
                </a:solidFill>
                <a:latin typeface="Arial"/>
                <a:cs typeface="Arial"/>
              </a:rPr>
              <a:t>space </a:t>
            </a:r>
            <a:r>
              <a:rPr sz="3200" spc="-15" dirty="0">
                <a:solidFill>
                  <a:srgbClr val="001F5F"/>
                </a:solidFill>
                <a:latin typeface="Arial"/>
                <a:cs typeface="Arial"/>
              </a:rPr>
              <a:t>between </a:t>
            </a:r>
            <a:r>
              <a:rPr sz="3200" spc="25" dirty="0">
                <a:solidFill>
                  <a:srgbClr val="001F5F"/>
                </a:solidFill>
                <a:latin typeface="Arial"/>
                <a:cs typeface="Arial"/>
              </a:rPr>
              <a:t>the  </a:t>
            </a:r>
            <a:r>
              <a:rPr sz="3200" spc="-85" dirty="0">
                <a:solidFill>
                  <a:srgbClr val="001F5F"/>
                </a:solidFill>
                <a:latin typeface="Arial"/>
                <a:cs typeface="Arial"/>
              </a:rPr>
              <a:t>inside</a:t>
            </a:r>
            <a:r>
              <a:rPr sz="3200" spc="-204" dirty="0">
                <a:solidFill>
                  <a:srgbClr val="001F5F"/>
                </a:solidFill>
                <a:latin typeface="Arial"/>
                <a:cs typeface="Arial"/>
              </a:rPr>
              <a:t> </a:t>
            </a:r>
            <a:r>
              <a:rPr sz="3200" spc="-80" dirty="0">
                <a:solidFill>
                  <a:srgbClr val="001F5F"/>
                </a:solidFill>
                <a:latin typeface="Arial"/>
                <a:cs typeface="Arial"/>
              </a:rPr>
              <a:t>surface</a:t>
            </a:r>
            <a:r>
              <a:rPr sz="3200" spc="-204" dirty="0">
                <a:solidFill>
                  <a:srgbClr val="001F5F"/>
                </a:solidFill>
                <a:latin typeface="Arial"/>
                <a:cs typeface="Arial"/>
              </a:rPr>
              <a:t> </a:t>
            </a:r>
            <a:r>
              <a:rPr sz="3200" spc="95" dirty="0">
                <a:solidFill>
                  <a:srgbClr val="001F5F"/>
                </a:solidFill>
                <a:latin typeface="Arial"/>
                <a:cs typeface="Arial"/>
              </a:rPr>
              <a:t>of</a:t>
            </a:r>
            <a:r>
              <a:rPr sz="3200" spc="-200" dirty="0">
                <a:solidFill>
                  <a:srgbClr val="001F5F"/>
                </a:solidFill>
                <a:latin typeface="Arial"/>
                <a:cs typeface="Arial"/>
              </a:rPr>
              <a:t> </a:t>
            </a:r>
            <a:r>
              <a:rPr sz="3200" spc="30" dirty="0">
                <a:solidFill>
                  <a:srgbClr val="001F5F"/>
                </a:solidFill>
                <a:latin typeface="Arial"/>
                <a:cs typeface="Arial"/>
              </a:rPr>
              <a:t>the</a:t>
            </a:r>
            <a:r>
              <a:rPr sz="3200" spc="-215" dirty="0">
                <a:solidFill>
                  <a:srgbClr val="001F5F"/>
                </a:solidFill>
                <a:latin typeface="Arial"/>
                <a:cs typeface="Arial"/>
              </a:rPr>
              <a:t> </a:t>
            </a:r>
            <a:r>
              <a:rPr sz="3200" spc="-35" dirty="0">
                <a:solidFill>
                  <a:srgbClr val="001F5F"/>
                </a:solidFill>
                <a:latin typeface="Arial"/>
                <a:cs typeface="Arial"/>
              </a:rPr>
              <a:t>rail</a:t>
            </a:r>
            <a:r>
              <a:rPr sz="3200" spc="-180" dirty="0">
                <a:solidFill>
                  <a:srgbClr val="001F5F"/>
                </a:solidFill>
                <a:latin typeface="Arial"/>
                <a:cs typeface="Arial"/>
              </a:rPr>
              <a:t> </a:t>
            </a:r>
            <a:r>
              <a:rPr sz="3200" spc="-90" dirty="0">
                <a:solidFill>
                  <a:srgbClr val="001F5F"/>
                </a:solidFill>
                <a:latin typeface="Arial"/>
                <a:cs typeface="Arial"/>
              </a:rPr>
              <a:t>and  </a:t>
            </a:r>
            <a:r>
              <a:rPr sz="3200" spc="25" dirty="0">
                <a:solidFill>
                  <a:srgbClr val="001F5F"/>
                </a:solidFill>
                <a:latin typeface="Arial"/>
                <a:cs typeface="Arial"/>
              </a:rPr>
              <a:t>the </a:t>
            </a:r>
            <a:r>
              <a:rPr sz="3200" spc="-40" dirty="0">
                <a:solidFill>
                  <a:srgbClr val="001F5F"/>
                </a:solidFill>
                <a:latin typeface="Arial"/>
                <a:cs typeface="Arial"/>
              </a:rPr>
              <a:t>mattress </a:t>
            </a:r>
            <a:r>
              <a:rPr sz="3200" spc="-95" dirty="0">
                <a:solidFill>
                  <a:srgbClr val="001F5F"/>
                </a:solidFill>
                <a:latin typeface="Arial"/>
                <a:cs typeface="Arial"/>
              </a:rPr>
              <a:t>compressed</a:t>
            </a:r>
            <a:r>
              <a:rPr sz="3200" spc="-655" dirty="0">
                <a:solidFill>
                  <a:srgbClr val="001F5F"/>
                </a:solidFill>
                <a:latin typeface="Arial"/>
                <a:cs typeface="Arial"/>
              </a:rPr>
              <a:t> </a:t>
            </a:r>
            <a:r>
              <a:rPr sz="3200" spc="-55" dirty="0">
                <a:solidFill>
                  <a:srgbClr val="001F5F"/>
                </a:solidFill>
                <a:latin typeface="Arial"/>
                <a:cs typeface="Arial"/>
              </a:rPr>
              <a:t>by  </a:t>
            </a:r>
            <a:r>
              <a:rPr sz="3200" spc="25" dirty="0">
                <a:solidFill>
                  <a:srgbClr val="001F5F"/>
                </a:solidFill>
                <a:latin typeface="Arial"/>
                <a:cs typeface="Arial"/>
              </a:rPr>
              <a:t>the </a:t>
            </a:r>
            <a:r>
              <a:rPr sz="3200" spc="20" dirty="0">
                <a:solidFill>
                  <a:srgbClr val="001F5F"/>
                </a:solidFill>
                <a:latin typeface="Arial"/>
                <a:cs typeface="Arial"/>
              </a:rPr>
              <a:t>weight </a:t>
            </a:r>
            <a:r>
              <a:rPr sz="3200" spc="100" dirty="0">
                <a:solidFill>
                  <a:srgbClr val="001F5F"/>
                </a:solidFill>
                <a:latin typeface="Arial"/>
                <a:cs typeface="Arial"/>
              </a:rPr>
              <a:t>of </a:t>
            </a:r>
            <a:r>
              <a:rPr sz="3200" spc="-210" dirty="0">
                <a:solidFill>
                  <a:srgbClr val="001F5F"/>
                </a:solidFill>
                <a:latin typeface="Arial"/>
                <a:cs typeface="Arial"/>
              </a:rPr>
              <a:t>a </a:t>
            </a:r>
            <a:r>
              <a:rPr sz="3200" spc="-40" dirty="0">
                <a:solidFill>
                  <a:srgbClr val="001F5F"/>
                </a:solidFill>
                <a:latin typeface="Arial"/>
                <a:cs typeface="Arial"/>
              </a:rPr>
              <a:t>resident's  </a:t>
            </a:r>
            <a:r>
              <a:rPr sz="3200" spc="-100" dirty="0">
                <a:solidFill>
                  <a:srgbClr val="001F5F"/>
                </a:solidFill>
                <a:latin typeface="Arial"/>
                <a:cs typeface="Arial"/>
              </a:rPr>
              <a:t>head.</a:t>
            </a:r>
            <a:endParaRPr sz="3200">
              <a:latin typeface="Arial"/>
              <a:cs typeface="Arial"/>
            </a:endParaRPr>
          </a:p>
        </p:txBody>
      </p:sp>
      <p:sp>
        <p:nvSpPr>
          <p:cNvPr id="6" name="object 6"/>
          <p:cNvSpPr/>
          <p:nvPr/>
        </p:nvSpPr>
        <p:spPr>
          <a:xfrm>
            <a:off x="33528" y="1557527"/>
            <a:ext cx="3838955" cy="2921508"/>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228600" y="1752600"/>
            <a:ext cx="3250946" cy="2333625"/>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0" y="5562626"/>
            <a:ext cx="9139450" cy="1295371"/>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4895346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16209" y="118456"/>
            <a:ext cx="8774430" cy="635000"/>
          </a:xfrm>
          <a:prstGeom prst="rect">
            <a:avLst/>
          </a:prstGeom>
        </p:spPr>
        <p:txBody>
          <a:bodyPr vert="horz" wrap="square" lIns="0" tIns="12065" rIns="0" bIns="0" rtlCol="0">
            <a:spAutoFit/>
          </a:bodyPr>
          <a:lstStyle/>
          <a:p>
            <a:pPr marL="12700">
              <a:lnSpc>
                <a:spcPct val="100000"/>
              </a:lnSpc>
              <a:spcBef>
                <a:spcPts val="95"/>
              </a:spcBef>
            </a:pPr>
            <a:r>
              <a:rPr spc="-260" dirty="0">
                <a:solidFill>
                  <a:srgbClr val="006FC0"/>
                </a:solidFill>
              </a:rPr>
              <a:t>Zone </a:t>
            </a:r>
            <a:r>
              <a:rPr spc="-204" dirty="0">
                <a:solidFill>
                  <a:srgbClr val="006FC0"/>
                </a:solidFill>
              </a:rPr>
              <a:t>4: </a:t>
            </a:r>
            <a:r>
              <a:rPr spc="-190" dirty="0"/>
              <a:t>Under </a:t>
            </a:r>
            <a:r>
              <a:rPr spc="-105" dirty="0"/>
              <a:t>the </a:t>
            </a:r>
            <a:r>
              <a:rPr spc="-245" dirty="0"/>
              <a:t>Rail </a:t>
            </a:r>
            <a:r>
              <a:rPr spc="-70" dirty="0"/>
              <a:t>at </a:t>
            </a:r>
            <a:r>
              <a:rPr spc="-105" dirty="0"/>
              <a:t>the </a:t>
            </a:r>
            <a:r>
              <a:rPr spc="-405" dirty="0"/>
              <a:t>Ends </a:t>
            </a:r>
            <a:r>
              <a:rPr spc="-50" dirty="0"/>
              <a:t>of</a:t>
            </a:r>
            <a:r>
              <a:rPr spc="-630" dirty="0"/>
              <a:t> </a:t>
            </a:r>
            <a:r>
              <a:rPr spc="-105" dirty="0"/>
              <a:t>the</a:t>
            </a:r>
          </a:p>
        </p:txBody>
      </p:sp>
      <p:sp>
        <p:nvSpPr>
          <p:cNvPr id="5" name="object 5"/>
          <p:cNvSpPr txBox="1"/>
          <p:nvPr/>
        </p:nvSpPr>
        <p:spPr>
          <a:xfrm>
            <a:off x="150368" y="614553"/>
            <a:ext cx="835025" cy="635000"/>
          </a:xfrm>
          <a:prstGeom prst="rect">
            <a:avLst/>
          </a:prstGeom>
        </p:spPr>
        <p:txBody>
          <a:bodyPr vert="horz" wrap="square" lIns="0" tIns="12065" rIns="0" bIns="0" rtlCol="0">
            <a:spAutoFit/>
          </a:bodyPr>
          <a:lstStyle/>
          <a:p>
            <a:pPr marL="12700">
              <a:lnSpc>
                <a:spcPct val="100000"/>
              </a:lnSpc>
              <a:spcBef>
                <a:spcPts val="95"/>
              </a:spcBef>
            </a:pPr>
            <a:r>
              <a:rPr sz="4000" b="1" spc="-245" dirty="0">
                <a:solidFill>
                  <a:srgbClr val="001F5F"/>
                </a:solidFill>
                <a:latin typeface="Arial"/>
                <a:cs typeface="Arial"/>
              </a:rPr>
              <a:t>Rail</a:t>
            </a:r>
            <a:endParaRPr sz="4000">
              <a:latin typeface="Arial"/>
              <a:cs typeface="Arial"/>
            </a:endParaRPr>
          </a:p>
        </p:txBody>
      </p:sp>
      <p:sp>
        <p:nvSpPr>
          <p:cNvPr id="6" name="object 6"/>
          <p:cNvSpPr txBox="1"/>
          <p:nvPr/>
        </p:nvSpPr>
        <p:spPr>
          <a:xfrm>
            <a:off x="3432175" y="784987"/>
            <a:ext cx="5433060" cy="5440680"/>
          </a:xfrm>
          <a:prstGeom prst="rect">
            <a:avLst/>
          </a:prstGeom>
        </p:spPr>
        <p:txBody>
          <a:bodyPr vert="horz" wrap="square" lIns="0" tIns="61594" rIns="0" bIns="0" rtlCol="0">
            <a:spAutoFit/>
          </a:bodyPr>
          <a:lstStyle/>
          <a:p>
            <a:pPr marL="355600" marR="5080" indent="-342900">
              <a:lnSpc>
                <a:spcPct val="90000"/>
              </a:lnSpc>
              <a:spcBef>
                <a:spcPts val="484"/>
              </a:spcBef>
              <a:buChar char="•"/>
              <a:tabLst>
                <a:tab pos="354965" algn="l"/>
                <a:tab pos="355600" algn="l"/>
              </a:tabLst>
            </a:pPr>
            <a:r>
              <a:rPr sz="3200" spc="-175" dirty="0">
                <a:solidFill>
                  <a:srgbClr val="001F5F"/>
                </a:solidFill>
                <a:latin typeface="Arial"/>
                <a:cs typeface="Arial"/>
              </a:rPr>
              <a:t>The </a:t>
            </a:r>
            <a:r>
              <a:rPr sz="3200" spc="-90" dirty="0">
                <a:solidFill>
                  <a:srgbClr val="001F5F"/>
                </a:solidFill>
                <a:latin typeface="Arial"/>
                <a:cs typeface="Arial"/>
              </a:rPr>
              <a:t>gap </a:t>
            </a:r>
            <a:r>
              <a:rPr sz="3200" spc="65" dirty="0">
                <a:solidFill>
                  <a:srgbClr val="001F5F"/>
                </a:solidFill>
                <a:latin typeface="Arial"/>
                <a:cs typeface="Arial"/>
              </a:rPr>
              <a:t>that </a:t>
            </a:r>
            <a:r>
              <a:rPr sz="3200" spc="-5" dirty="0">
                <a:solidFill>
                  <a:srgbClr val="001F5F"/>
                </a:solidFill>
                <a:latin typeface="Arial"/>
                <a:cs typeface="Arial"/>
              </a:rPr>
              <a:t>forms </a:t>
            </a:r>
            <a:r>
              <a:rPr sz="3200" spc="-10" dirty="0">
                <a:solidFill>
                  <a:srgbClr val="001F5F"/>
                </a:solidFill>
                <a:latin typeface="Arial"/>
                <a:cs typeface="Arial"/>
              </a:rPr>
              <a:t>between  </a:t>
            </a:r>
            <a:r>
              <a:rPr sz="3200" spc="25" dirty="0">
                <a:solidFill>
                  <a:srgbClr val="001F5F"/>
                </a:solidFill>
                <a:latin typeface="Arial"/>
                <a:cs typeface="Arial"/>
              </a:rPr>
              <a:t>the </a:t>
            </a:r>
            <a:r>
              <a:rPr sz="3200" spc="-40" dirty="0">
                <a:solidFill>
                  <a:srgbClr val="001F5F"/>
                </a:solidFill>
                <a:latin typeface="Arial"/>
                <a:cs typeface="Arial"/>
              </a:rPr>
              <a:t>mattress </a:t>
            </a:r>
            <a:r>
              <a:rPr sz="3200" spc="-95" dirty="0">
                <a:solidFill>
                  <a:srgbClr val="001F5F"/>
                </a:solidFill>
                <a:latin typeface="Arial"/>
                <a:cs typeface="Arial"/>
              </a:rPr>
              <a:t>compressed </a:t>
            </a:r>
            <a:r>
              <a:rPr sz="3200" spc="-55" dirty="0">
                <a:solidFill>
                  <a:srgbClr val="001F5F"/>
                </a:solidFill>
                <a:latin typeface="Arial"/>
                <a:cs typeface="Arial"/>
              </a:rPr>
              <a:t>by  </a:t>
            </a:r>
            <a:r>
              <a:rPr sz="3200" spc="25" dirty="0">
                <a:solidFill>
                  <a:srgbClr val="001F5F"/>
                </a:solidFill>
                <a:latin typeface="Arial"/>
                <a:cs typeface="Arial"/>
              </a:rPr>
              <a:t>the </a:t>
            </a:r>
            <a:r>
              <a:rPr sz="3200" spc="-40" dirty="0">
                <a:solidFill>
                  <a:srgbClr val="001F5F"/>
                </a:solidFill>
                <a:latin typeface="Arial"/>
                <a:cs typeface="Arial"/>
              </a:rPr>
              <a:t>resident, </a:t>
            </a:r>
            <a:r>
              <a:rPr sz="3200" spc="-90" dirty="0">
                <a:solidFill>
                  <a:srgbClr val="001F5F"/>
                </a:solidFill>
                <a:latin typeface="Arial"/>
                <a:cs typeface="Arial"/>
              </a:rPr>
              <a:t>and </a:t>
            </a:r>
            <a:r>
              <a:rPr sz="3200" spc="25" dirty="0">
                <a:solidFill>
                  <a:srgbClr val="001F5F"/>
                </a:solidFill>
                <a:latin typeface="Arial"/>
                <a:cs typeface="Arial"/>
              </a:rPr>
              <a:t>the  </a:t>
            </a:r>
            <a:r>
              <a:rPr sz="3200" spc="5" dirty="0">
                <a:solidFill>
                  <a:srgbClr val="001F5F"/>
                </a:solidFill>
                <a:latin typeface="Arial"/>
                <a:cs typeface="Arial"/>
              </a:rPr>
              <a:t>lowermost</a:t>
            </a:r>
            <a:r>
              <a:rPr sz="3200" spc="-220" dirty="0">
                <a:solidFill>
                  <a:srgbClr val="001F5F"/>
                </a:solidFill>
                <a:latin typeface="Arial"/>
                <a:cs typeface="Arial"/>
              </a:rPr>
              <a:t> </a:t>
            </a:r>
            <a:r>
              <a:rPr sz="3200" spc="40" dirty="0">
                <a:solidFill>
                  <a:srgbClr val="001F5F"/>
                </a:solidFill>
                <a:latin typeface="Arial"/>
                <a:cs typeface="Arial"/>
              </a:rPr>
              <a:t>portion</a:t>
            </a:r>
            <a:r>
              <a:rPr sz="3200" spc="-204" dirty="0">
                <a:solidFill>
                  <a:srgbClr val="001F5F"/>
                </a:solidFill>
                <a:latin typeface="Arial"/>
                <a:cs typeface="Arial"/>
              </a:rPr>
              <a:t> </a:t>
            </a:r>
            <a:r>
              <a:rPr sz="3200" spc="100" dirty="0">
                <a:solidFill>
                  <a:srgbClr val="001F5F"/>
                </a:solidFill>
                <a:latin typeface="Arial"/>
                <a:cs typeface="Arial"/>
              </a:rPr>
              <a:t>of</a:t>
            </a:r>
            <a:r>
              <a:rPr sz="3200" spc="-204" dirty="0">
                <a:solidFill>
                  <a:srgbClr val="001F5F"/>
                </a:solidFill>
                <a:latin typeface="Arial"/>
                <a:cs typeface="Arial"/>
              </a:rPr>
              <a:t> </a:t>
            </a:r>
            <a:r>
              <a:rPr sz="3200" spc="30" dirty="0">
                <a:solidFill>
                  <a:srgbClr val="001F5F"/>
                </a:solidFill>
                <a:latin typeface="Arial"/>
                <a:cs typeface="Arial"/>
              </a:rPr>
              <a:t>the</a:t>
            </a:r>
            <a:r>
              <a:rPr sz="3200" spc="-215" dirty="0">
                <a:solidFill>
                  <a:srgbClr val="001F5F"/>
                </a:solidFill>
                <a:latin typeface="Arial"/>
                <a:cs typeface="Arial"/>
              </a:rPr>
              <a:t> </a:t>
            </a:r>
            <a:r>
              <a:rPr sz="3200" spc="-45" dirty="0">
                <a:solidFill>
                  <a:srgbClr val="001F5F"/>
                </a:solidFill>
                <a:latin typeface="Arial"/>
                <a:cs typeface="Arial"/>
              </a:rPr>
              <a:t>rail,  </a:t>
            </a:r>
            <a:r>
              <a:rPr sz="3200" spc="25" dirty="0">
                <a:solidFill>
                  <a:srgbClr val="001F5F"/>
                </a:solidFill>
                <a:latin typeface="Arial"/>
                <a:cs typeface="Arial"/>
              </a:rPr>
              <a:t>at</a:t>
            </a:r>
            <a:r>
              <a:rPr sz="3200" spc="-200" dirty="0">
                <a:solidFill>
                  <a:srgbClr val="001F5F"/>
                </a:solidFill>
                <a:latin typeface="Arial"/>
                <a:cs typeface="Arial"/>
              </a:rPr>
              <a:t> </a:t>
            </a:r>
            <a:r>
              <a:rPr sz="3200" spc="25" dirty="0">
                <a:solidFill>
                  <a:srgbClr val="001F5F"/>
                </a:solidFill>
                <a:latin typeface="Arial"/>
                <a:cs typeface="Arial"/>
              </a:rPr>
              <a:t>the</a:t>
            </a:r>
            <a:r>
              <a:rPr sz="3200" spc="-200" dirty="0">
                <a:solidFill>
                  <a:srgbClr val="001F5F"/>
                </a:solidFill>
                <a:latin typeface="Arial"/>
                <a:cs typeface="Arial"/>
              </a:rPr>
              <a:t> </a:t>
            </a:r>
            <a:r>
              <a:rPr sz="3200" spc="-70" dirty="0">
                <a:solidFill>
                  <a:srgbClr val="001F5F"/>
                </a:solidFill>
                <a:latin typeface="Arial"/>
                <a:cs typeface="Arial"/>
              </a:rPr>
              <a:t>end</a:t>
            </a:r>
            <a:r>
              <a:rPr sz="3200" spc="-200" dirty="0">
                <a:solidFill>
                  <a:srgbClr val="001F5F"/>
                </a:solidFill>
                <a:latin typeface="Arial"/>
                <a:cs typeface="Arial"/>
              </a:rPr>
              <a:t> </a:t>
            </a:r>
            <a:r>
              <a:rPr sz="3200" spc="95" dirty="0">
                <a:solidFill>
                  <a:srgbClr val="001F5F"/>
                </a:solidFill>
                <a:latin typeface="Arial"/>
                <a:cs typeface="Arial"/>
              </a:rPr>
              <a:t>of</a:t>
            </a:r>
            <a:r>
              <a:rPr sz="3200" spc="-200" dirty="0">
                <a:solidFill>
                  <a:srgbClr val="001F5F"/>
                </a:solidFill>
                <a:latin typeface="Arial"/>
                <a:cs typeface="Arial"/>
              </a:rPr>
              <a:t> </a:t>
            </a:r>
            <a:r>
              <a:rPr sz="3200" spc="30" dirty="0">
                <a:solidFill>
                  <a:srgbClr val="001F5F"/>
                </a:solidFill>
                <a:latin typeface="Arial"/>
                <a:cs typeface="Arial"/>
              </a:rPr>
              <a:t>the</a:t>
            </a:r>
            <a:r>
              <a:rPr sz="3200" spc="-195" dirty="0">
                <a:solidFill>
                  <a:srgbClr val="001F5F"/>
                </a:solidFill>
                <a:latin typeface="Arial"/>
                <a:cs typeface="Arial"/>
              </a:rPr>
              <a:t> </a:t>
            </a:r>
            <a:r>
              <a:rPr sz="3200" spc="-45" dirty="0">
                <a:solidFill>
                  <a:srgbClr val="001F5F"/>
                </a:solidFill>
                <a:latin typeface="Arial"/>
                <a:cs typeface="Arial"/>
              </a:rPr>
              <a:t>rail.</a:t>
            </a:r>
            <a:endParaRPr sz="3200">
              <a:latin typeface="Arial"/>
              <a:cs typeface="Arial"/>
            </a:endParaRPr>
          </a:p>
          <a:p>
            <a:pPr marL="355600" marR="21590" indent="-342900">
              <a:lnSpc>
                <a:spcPct val="90000"/>
              </a:lnSpc>
              <a:spcBef>
                <a:spcPts val="775"/>
              </a:spcBef>
              <a:buChar char="•"/>
              <a:tabLst>
                <a:tab pos="354965" algn="l"/>
                <a:tab pos="355600" algn="l"/>
              </a:tabLst>
            </a:pPr>
            <a:r>
              <a:rPr sz="3200" spc="-170" dirty="0">
                <a:solidFill>
                  <a:srgbClr val="001F5F"/>
                </a:solidFill>
                <a:latin typeface="Arial"/>
                <a:cs typeface="Arial"/>
              </a:rPr>
              <a:t>The </a:t>
            </a:r>
            <a:r>
              <a:rPr sz="3200" spc="-150" dirty="0">
                <a:solidFill>
                  <a:srgbClr val="001F5F"/>
                </a:solidFill>
                <a:latin typeface="Arial"/>
                <a:cs typeface="Arial"/>
              </a:rPr>
              <a:t>space </a:t>
            </a:r>
            <a:r>
              <a:rPr sz="3200" spc="-130" dirty="0">
                <a:solidFill>
                  <a:srgbClr val="001F5F"/>
                </a:solidFill>
                <a:latin typeface="Arial"/>
                <a:cs typeface="Arial"/>
              </a:rPr>
              <a:t>poses </a:t>
            </a:r>
            <a:r>
              <a:rPr sz="3200" spc="-210" dirty="0">
                <a:solidFill>
                  <a:srgbClr val="001F5F"/>
                </a:solidFill>
                <a:latin typeface="Arial"/>
                <a:cs typeface="Arial"/>
              </a:rPr>
              <a:t>a </a:t>
            </a:r>
            <a:r>
              <a:rPr sz="3200" spc="-60" dirty="0">
                <a:solidFill>
                  <a:srgbClr val="001F5F"/>
                </a:solidFill>
                <a:latin typeface="Arial"/>
                <a:cs typeface="Arial"/>
              </a:rPr>
              <a:t>risk </a:t>
            </a:r>
            <a:r>
              <a:rPr sz="3200" spc="90" dirty="0">
                <a:solidFill>
                  <a:srgbClr val="001F5F"/>
                </a:solidFill>
                <a:latin typeface="Arial"/>
                <a:cs typeface="Arial"/>
              </a:rPr>
              <a:t>for  </a:t>
            </a:r>
            <a:r>
              <a:rPr sz="3200" spc="-10" dirty="0">
                <a:solidFill>
                  <a:srgbClr val="001F5F"/>
                </a:solidFill>
                <a:latin typeface="Arial"/>
                <a:cs typeface="Arial"/>
              </a:rPr>
              <a:t>entrapment </a:t>
            </a:r>
            <a:r>
              <a:rPr sz="3200" spc="100" dirty="0">
                <a:solidFill>
                  <a:srgbClr val="001F5F"/>
                </a:solidFill>
                <a:latin typeface="Arial"/>
                <a:cs typeface="Arial"/>
              </a:rPr>
              <a:t>of </a:t>
            </a:r>
            <a:r>
              <a:rPr sz="3200" spc="-210" dirty="0">
                <a:solidFill>
                  <a:srgbClr val="001F5F"/>
                </a:solidFill>
                <a:latin typeface="Arial"/>
                <a:cs typeface="Arial"/>
              </a:rPr>
              <a:t>a </a:t>
            </a:r>
            <a:r>
              <a:rPr sz="3200" spc="-35" dirty="0">
                <a:solidFill>
                  <a:srgbClr val="001F5F"/>
                </a:solidFill>
                <a:latin typeface="Arial"/>
                <a:cs typeface="Arial"/>
              </a:rPr>
              <a:t>resident's  </a:t>
            </a:r>
            <a:r>
              <a:rPr sz="3200" spc="-90" dirty="0">
                <a:solidFill>
                  <a:srgbClr val="001F5F"/>
                </a:solidFill>
                <a:latin typeface="Arial"/>
                <a:cs typeface="Arial"/>
              </a:rPr>
              <a:t>neck. </a:t>
            </a:r>
            <a:r>
              <a:rPr sz="3200" spc="125" dirty="0">
                <a:solidFill>
                  <a:srgbClr val="001F5F"/>
                </a:solidFill>
                <a:latin typeface="Arial"/>
                <a:cs typeface="Arial"/>
              </a:rPr>
              <a:t>It </a:t>
            </a:r>
            <a:r>
              <a:rPr sz="3200" spc="-120" dirty="0">
                <a:solidFill>
                  <a:srgbClr val="001F5F"/>
                </a:solidFill>
                <a:latin typeface="Arial"/>
                <a:cs typeface="Arial"/>
              </a:rPr>
              <a:t>may </a:t>
            </a:r>
            <a:r>
              <a:rPr sz="3200" spc="-105" dirty="0">
                <a:solidFill>
                  <a:srgbClr val="001F5F"/>
                </a:solidFill>
                <a:latin typeface="Arial"/>
                <a:cs typeface="Arial"/>
              </a:rPr>
              <a:t>change </a:t>
            </a:r>
            <a:r>
              <a:rPr sz="3200" spc="80" dirty="0">
                <a:solidFill>
                  <a:srgbClr val="001F5F"/>
                </a:solidFill>
                <a:latin typeface="Arial"/>
                <a:cs typeface="Arial"/>
              </a:rPr>
              <a:t>with  </a:t>
            </a:r>
            <a:r>
              <a:rPr sz="3200" spc="35" dirty="0">
                <a:solidFill>
                  <a:srgbClr val="001F5F"/>
                </a:solidFill>
                <a:latin typeface="Arial"/>
                <a:cs typeface="Arial"/>
              </a:rPr>
              <a:t>different </a:t>
            </a:r>
            <a:r>
              <a:rPr sz="3200" spc="-30" dirty="0">
                <a:solidFill>
                  <a:srgbClr val="001F5F"/>
                </a:solidFill>
                <a:latin typeface="Arial"/>
                <a:cs typeface="Arial"/>
              </a:rPr>
              <a:t>rail </a:t>
            </a:r>
            <a:r>
              <a:rPr sz="3200" spc="-10" dirty="0">
                <a:solidFill>
                  <a:srgbClr val="001F5F"/>
                </a:solidFill>
                <a:latin typeface="Arial"/>
                <a:cs typeface="Arial"/>
              </a:rPr>
              <a:t>height </a:t>
            </a:r>
            <a:r>
              <a:rPr sz="3200" spc="-40" dirty="0">
                <a:solidFill>
                  <a:srgbClr val="001F5F"/>
                </a:solidFill>
                <a:latin typeface="Arial"/>
                <a:cs typeface="Arial"/>
              </a:rPr>
              <a:t>positions  </a:t>
            </a:r>
            <a:r>
              <a:rPr sz="3200" spc="-90" dirty="0">
                <a:solidFill>
                  <a:srgbClr val="001F5F"/>
                </a:solidFill>
                <a:latin typeface="Arial"/>
                <a:cs typeface="Arial"/>
              </a:rPr>
              <a:t>and </a:t>
            </a:r>
            <a:r>
              <a:rPr sz="3200" spc="-235" dirty="0">
                <a:solidFill>
                  <a:srgbClr val="001F5F"/>
                </a:solidFill>
                <a:latin typeface="Arial"/>
                <a:cs typeface="Arial"/>
              </a:rPr>
              <a:t>as </a:t>
            </a:r>
            <a:r>
              <a:rPr sz="3200" spc="25" dirty="0">
                <a:solidFill>
                  <a:srgbClr val="001F5F"/>
                </a:solidFill>
                <a:latin typeface="Arial"/>
                <a:cs typeface="Arial"/>
              </a:rPr>
              <a:t>the </a:t>
            </a:r>
            <a:r>
              <a:rPr sz="3200" spc="-105" dirty="0">
                <a:solidFill>
                  <a:srgbClr val="001F5F"/>
                </a:solidFill>
                <a:latin typeface="Arial"/>
                <a:cs typeface="Arial"/>
              </a:rPr>
              <a:t>head </a:t>
            </a:r>
            <a:r>
              <a:rPr sz="3200" spc="40" dirty="0">
                <a:solidFill>
                  <a:srgbClr val="001F5F"/>
                </a:solidFill>
                <a:latin typeface="Arial"/>
                <a:cs typeface="Arial"/>
              </a:rPr>
              <a:t>or </a:t>
            </a:r>
            <a:r>
              <a:rPr sz="3200" spc="114" dirty="0">
                <a:solidFill>
                  <a:srgbClr val="001F5F"/>
                </a:solidFill>
                <a:latin typeface="Arial"/>
                <a:cs typeface="Arial"/>
              </a:rPr>
              <a:t>foot  </a:t>
            </a:r>
            <a:r>
              <a:rPr sz="3200" spc="-75" dirty="0">
                <a:solidFill>
                  <a:srgbClr val="001F5F"/>
                </a:solidFill>
                <a:latin typeface="Arial"/>
                <a:cs typeface="Arial"/>
              </a:rPr>
              <a:t>sections</a:t>
            </a:r>
            <a:r>
              <a:rPr sz="3200" spc="-229" dirty="0">
                <a:solidFill>
                  <a:srgbClr val="001F5F"/>
                </a:solidFill>
                <a:latin typeface="Arial"/>
                <a:cs typeface="Arial"/>
              </a:rPr>
              <a:t> </a:t>
            </a:r>
            <a:r>
              <a:rPr sz="3200" spc="100" dirty="0">
                <a:solidFill>
                  <a:srgbClr val="001F5F"/>
                </a:solidFill>
                <a:latin typeface="Arial"/>
                <a:cs typeface="Arial"/>
              </a:rPr>
              <a:t>of</a:t>
            </a:r>
            <a:r>
              <a:rPr sz="3200" spc="-210" dirty="0">
                <a:solidFill>
                  <a:srgbClr val="001F5F"/>
                </a:solidFill>
                <a:latin typeface="Arial"/>
                <a:cs typeface="Arial"/>
              </a:rPr>
              <a:t> </a:t>
            </a:r>
            <a:r>
              <a:rPr sz="3200" spc="25" dirty="0">
                <a:solidFill>
                  <a:srgbClr val="001F5F"/>
                </a:solidFill>
                <a:latin typeface="Arial"/>
                <a:cs typeface="Arial"/>
              </a:rPr>
              <a:t>the</a:t>
            </a:r>
            <a:r>
              <a:rPr sz="3200" spc="-204" dirty="0">
                <a:solidFill>
                  <a:srgbClr val="001F5F"/>
                </a:solidFill>
                <a:latin typeface="Arial"/>
                <a:cs typeface="Arial"/>
              </a:rPr>
              <a:t> </a:t>
            </a:r>
            <a:r>
              <a:rPr sz="3200" spc="-50" dirty="0">
                <a:solidFill>
                  <a:srgbClr val="001F5F"/>
                </a:solidFill>
                <a:latin typeface="Arial"/>
                <a:cs typeface="Arial"/>
              </a:rPr>
              <a:t>bed</a:t>
            </a:r>
            <a:r>
              <a:rPr sz="3200" spc="-220" dirty="0">
                <a:solidFill>
                  <a:srgbClr val="001F5F"/>
                </a:solidFill>
                <a:latin typeface="Arial"/>
                <a:cs typeface="Arial"/>
              </a:rPr>
              <a:t> </a:t>
            </a:r>
            <a:r>
              <a:rPr sz="3200" spc="-90" dirty="0">
                <a:solidFill>
                  <a:srgbClr val="001F5F"/>
                </a:solidFill>
                <a:latin typeface="Arial"/>
                <a:cs typeface="Arial"/>
              </a:rPr>
              <a:t>are</a:t>
            </a:r>
            <a:r>
              <a:rPr sz="3200" spc="-200" dirty="0">
                <a:solidFill>
                  <a:srgbClr val="001F5F"/>
                </a:solidFill>
                <a:latin typeface="Arial"/>
                <a:cs typeface="Arial"/>
              </a:rPr>
              <a:t> </a:t>
            </a:r>
            <a:r>
              <a:rPr sz="3200" spc="-95" dirty="0">
                <a:solidFill>
                  <a:srgbClr val="001F5F"/>
                </a:solidFill>
                <a:latin typeface="Arial"/>
                <a:cs typeface="Arial"/>
              </a:rPr>
              <a:t>raised  </a:t>
            </a:r>
            <a:r>
              <a:rPr sz="3200" spc="-90" dirty="0">
                <a:solidFill>
                  <a:srgbClr val="001F5F"/>
                </a:solidFill>
                <a:latin typeface="Arial"/>
                <a:cs typeface="Arial"/>
              </a:rPr>
              <a:t>and</a:t>
            </a:r>
            <a:r>
              <a:rPr sz="3200" spc="-200" dirty="0">
                <a:solidFill>
                  <a:srgbClr val="001F5F"/>
                </a:solidFill>
                <a:latin typeface="Arial"/>
                <a:cs typeface="Arial"/>
              </a:rPr>
              <a:t> </a:t>
            </a:r>
            <a:r>
              <a:rPr sz="3200" spc="-15" dirty="0">
                <a:solidFill>
                  <a:srgbClr val="001F5F"/>
                </a:solidFill>
                <a:latin typeface="Arial"/>
                <a:cs typeface="Arial"/>
              </a:rPr>
              <a:t>lowered.</a:t>
            </a:r>
            <a:endParaRPr sz="3200">
              <a:latin typeface="Arial"/>
              <a:cs typeface="Arial"/>
            </a:endParaRPr>
          </a:p>
        </p:txBody>
      </p:sp>
      <p:sp>
        <p:nvSpPr>
          <p:cNvPr id="7" name="object 7"/>
          <p:cNvSpPr/>
          <p:nvPr/>
        </p:nvSpPr>
        <p:spPr>
          <a:xfrm>
            <a:off x="33528" y="2319527"/>
            <a:ext cx="3496055" cy="2502408"/>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228600" y="2514600"/>
            <a:ext cx="2908300" cy="1914525"/>
          </a:xfrm>
          <a:prstGeom prst="rect">
            <a:avLst/>
          </a:prstGeom>
          <a:blipFill>
            <a:blip r:embed="rId3" cstate="print"/>
            <a:stretch>
              <a:fillRect/>
            </a:stretch>
          </a:blipFill>
        </p:spPr>
        <p:txBody>
          <a:bodyPr wrap="square" lIns="0" tIns="0" rIns="0" bIns="0" rtlCol="0"/>
          <a:lstStyle/>
          <a:p>
            <a:endParaRPr/>
          </a:p>
        </p:txBody>
      </p:sp>
      <p:sp>
        <p:nvSpPr>
          <p:cNvPr id="9" name="object 9"/>
          <p:cNvSpPr/>
          <p:nvPr/>
        </p:nvSpPr>
        <p:spPr>
          <a:xfrm>
            <a:off x="0" y="5562626"/>
            <a:ext cx="9139450" cy="1295371"/>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1348120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500062" y="102475"/>
            <a:ext cx="6834505" cy="635000"/>
          </a:xfrm>
          <a:prstGeom prst="rect">
            <a:avLst/>
          </a:prstGeom>
        </p:spPr>
        <p:txBody>
          <a:bodyPr vert="horz" wrap="square" lIns="0" tIns="12065" rIns="0" bIns="0" rtlCol="0">
            <a:spAutoFit/>
          </a:bodyPr>
          <a:lstStyle/>
          <a:p>
            <a:pPr marL="12700">
              <a:lnSpc>
                <a:spcPct val="100000"/>
              </a:lnSpc>
              <a:spcBef>
                <a:spcPts val="95"/>
              </a:spcBef>
            </a:pPr>
            <a:r>
              <a:rPr spc="-260" dirty="0">
                <a:solidFill>
                  <a:srgbClr val="006FC0"/>
                </a:solidFill>
              </a:rPr>
              <a:t>Zone </a:t>
            </a:r>
            <a:r>
              <a:rPr spc="-335" dirty="0">
                <a:solidFill>
                  <a:srgbClr val="006FC0"/>
                </a:solidFill>
              </a:rPr>
              <a:t>5: </a:t>
            </a:r>
            <a:r>
              <a:rPr spc="-165" dirty="0"/>
              <a:t>Between </a:t>
            </a:r>
            <a:r>
              <a:rPr spc="-175" dirty="0"/>
              <a:t>Split </a:t>
            </a:r>
            <a:r>
              <a:rPr spc="-310" dirty="0"/>
              <a:t>Bed </a:t>
            </a:r>
            <a:r>
              <a:rPr spc="-305" dirty="0"/>
              <a:t>Rails</a:t>
            </a:r>
          </a:p>
        </p:txBody>
      </p:sp>
      <p:sp>
        <p:nvSpPr>
          <p:cNvPr id="5" name="object 5"/>
          <p:cNvSpPr txBox="1"/>
          <p:nvPr/>
        </p:nvSpPr>
        <p:spPr>
          <a:xfrm>
            <a:off x="3589146" y="711199"/>
            <a:ext cx="5367020" cy="5317490"/>
          </a:xfrm>
          <a:prstGeom prst="rect">
            <a:avLst/>
          </a:prstGeom>
        </p:spPr>
        <p:txBody>
          <a:bodyPr vert="horz" wrap="square" lIns="0" tIns="12065" rIns="0" bIns="0" rtlCol="0">
            <a:spAutoFit/>
          </a:bodyPr>
          <a:lstStyle/>
          <a:p>
            <a:pPr marL="355600" marR="199390" indent="-342900">
              <a:lnSpc>
                <a:spcPct val="100000"/>
              </a:lnSpc>
              <a:spcBef>
                <a:spcPts val="95"/>
              </a:spcBef>
              <a:buChar char="•"/>
              <a:tabLst>
                <a:tab pos="354965" algn="l"/>
                <a:tab pos="355600" algn="l"/>
              </a:tabLst>
            </a:pPr>
            <a:r>
              <a:rPr sz="2800" spc="-85" dirty="0">
                <a:solidFill>
                  <a:srgbClr val="001F5F"/>
                </a:solidFill>
                <a:latin typeface="Arial"/>
                <a:cs typeface="Arial"/>
              </a:rPr>
              <a:t>Where </a:t>
            </a:r>
            <a:r>
              <a:rPr sz="2800" spc="-15" dirty="0">
                <a:solidFill>
                  <a:srgbClr val="001F5F"/>
                </a:solidFill>
                <a:latin typeface="Arial"/>
                <a:cs typeface="Arial"/>
              </a:rPr>
              <a:t>partial </a:t>
            </a:r>
            <a:r>
              <a:rPr sz="2800" spc="-5" dirty="0">
                <a:solidFill>
                  <a:srgbClr val="001F5F"/>
                </a:solidFill>
                <a:latin typeface="Arial"/>
                <a:cs typeface="Arial"/>
              </a:rPr>
              <a:t>length </a:t>
            </a:r>
            <a:r>
              <a:rPr sz="2800" spc="-95" dirty="0">
                <a:solidFill>
                  <a:srgbClr val="001F5F"/>
                </a:solidFill>
                <a:latin typeface="Arial"/>
                <a:cs typeface="Arial"/>
              </a:rPr>
              <a:t>head </a:t>
            </a:r>
            <a:r>
              <a:rPr sz="2800" spc="-85" dirty="0">
                <a:solidFill>
                  <a:srgbClr val="001F5F"/>
                </a:solidFill>
                <a:latin typeface="Arial"/>
                <a:cs typeface="Arial"/>
              </a:rPr>
              <a:t>and  </a:t>
            </a:r>
            <a:r>
              <a:rPr sz="2800" spc="100" dirty="0">
                <a:solidFill>
                  <a:srgbClr val="001F5F"/>
                </a:solidFill>
                <a:latin typeface="Arial"/>
                <a:cs typeface="Arial"/>
              </a:rPr>
              <a:t>foot</a:t>
            </a:r>
            <a:r>
              <a:rPr sz="2800" spc="-185" dirty="0">
                <a:solidFill>
                  <a:srgbClr val="001F5F"/>
                </a:solidFill>
                <a:latin typeface="Arial"/>
                <a:cs typeface="Arial"/>
              </a:rPr>
              <a:t> </a:t>
            </a:r>
            <a:r>
              <a:rPr sz="2800" spc="-70" dirty="0">
                <a:solidFill>
                  <a:srgbClr val="001F5F"/>
                </a:solidFill>
                <a:latin typeface="Arial"/>
                <a:cs typeface="Arial"/>
              </a:rPr>
              <a:t>rails</a:t>
            </a:r>
            <a:r>
              <a:rPr sz="2800" spc="-165" dirty="0">
                <a:solidFill>
                  <a:srgbClr val="001F5F"/>
                </a:solidFill>
                <a:latin typeface="Arial"/>
                <a:cs typeface="Arial"/>
              </a:rPr>
              <a:t> </a:t>
            </a:r>
            <a:r>
              <a:rPr sz="2800" dirty="0">
                <a:solidFill>
                  <a:srgbClr val="001F5F"/>
                </a:solidFill>
                <a:latin typeface="Arial"/>
                <a:cs typeface="Arial"/>
              </a:rPr>
              <a:t>(split</a:t>
            </a:r>
            <a:r>
              <a:rPr sz="2800" spc="-170" dirty="0">
                <a:solidFill>
                  <a:srgbClr val="001F5F"/>
                </a:solidFill>
                <a:latin typeface="Arial"/>
                <a:cs typeface="Arial"/>
              </a:rPr>
              <a:t> </a:t>
            </a:r>
            <a:r>
              <a:rPr sz="2800" spc="-50" dirty="0">
                <a:solidFill>
                  <a:srgbClr val="001F5F"/>
                </a:solidFill>
                <a:latin typeface="Arial"/>
                <a:cs typeface="Arial"/>
              </a:rPr>
              <a:t>rails)</a:t>
            </a:r>
            <a:r>
              <a:rPr sz="2800" spc="-180" dirty="0">
                <a:solidFill>
                  <a:srgbClr val="001F5F"/>
                </a:solidFill>
                <a:latin typeface="Arial"/>
                <a:cs typeface="Arial"/>
              </a:rPr>
              <a:t> </a:t>
            </a:r>
            <a:r>
              <a:rPr sz="2800" spc="-85" dirty="0">
                <a:solidFill>
                  <a:srgbClr val="001F5F"/>
                </a:solidFill>
                <a:latin typeface="Arial"/>
                <a:cs typeface="Arial"/>
              </a:rPr>
              <a:t>are</a:t>
            </a:r>
            <a:r>
              <a:rPr sz="2800" spc="-165" dirty="0">
                <a:solidFill>
                  <a:srgbClr val="001F5F"/>
                </a:solidFill>
                <a:latin typeface="Arial"/>
                <a:cs typeface="Arial"/>
              </a:rPr>
              <a:t> </a:t>
            </a:r>
            <a:r>
              <a:rPr sz="2800" spc="-110" dirty="0">
                <a:solidFill>
                  <a:srgbClr val="001F5F"/>
                </a:solidFill>
                <a:latin typeface="Arial"/>
                <a:cs typeface="Arial"/>
              </a:rPr>
              <a:t>used</a:t>
            </a:r>
            <a:r>
              <a:rPr sz="2800" spc="-180" dirty="0">
                <a:solidFill>
                  <a:srgbClr val="001F5F"/>
                </a:solidFill>
                <a:latin typeface="Arial"/>
                <a:cs typeface="Arial"/>
              </a:rPr>
              <a:t> </a:t>
            </a:r>
            <a:r>
              <a:rPr sz="2800" spc="-20" dirty="0">
                <a:solidFill>
                  <a:srgbClr val="001F5F"/>
                </a:solidFill>
                <a:latin typeface="Arial"/>
                <a:cs typeface="Arial"/>
              </a:rPr>
              <a:t>on  </a:t>
            </a:r>
            <a:r>
              <a:rPr sz="2800" spc="20" dirty="0">
                <a:solidFill>
                  <a:srgbClr val="001F5F"/>
                </a:solidFill>
                <a:latin typeface="Arial"/>
                <a:cs typeface="Arial"/>
              </a:rPr>
              <a:t>the</a:t>
            </a:r>
            <a:r>
              <a:rPr sz="2800" spc="-175" dirty="0">
                <a:solidFill>
                  <a:srgbClr val="001F5F"/>
                </a:solidFill>
                <a:latin typeface="Arial"/>
                <a:cs typeface="Arial"/>
              </a:rPr>
              <a:t> </a:t>
            </a:r>
            <a:r>
              <a:rPr sz="2800" spc="-145" dirty="0">
                <a:solidFill>
                  <a:srgbClr val="001F5F"/>
                </a:solidFill>
                <a:latin typeface="Arial"/>
                <a:cs typeface="Arial"/>
              </a:rPr>
              <a:t>same</a:t>
            </a:r>
            <a:r>
              <a:rPr sz="2800" spc="-180" dirty="0">
                <a:solidFill>
                  <a:srgbClr val="001F5F"/>
                </a:solidFill>
                <a:latin typeface="Arial"/>
                <a:cs typeface="Arial"/>
              </a:rPr>
              <a:t> </a:t>
            </a:r>
            <a:r>
              <a:rPr sz="2800" spc="-95" dirty="0">
                <a:solidFill>
                  <a:srgbClr val="001F5F"/>
                </a:solidFill>
                <a:latin typeface="Arial"/>
                <a:cs typeface="Arial"/>
              </a:rPr>
              <a:t>side</a:t>
            </a:r>
            <a:r>
              <a:rPr sz="2800" spc="-170" dirty="0">
                <a:solidFill>
                  <a:srgbClr val="001F5F"/>
                </a:solidFill>
                <a:latin typeface="Arial"/>
                <a:cs typeface="Arial"/>
              </a:rPr>
              <a:t> </a:t>
            </a:r>
            <a:r>
              <a:rPr sz="2800" spc="85" dirty="0">
                <a:solidFill>
                  <a:srgbClr val="001F5F"/>
                </a:solidFill>
                <a:latin typeface="Arial"/>
                <a:cs typeface="Arial"/>
              </a:rPr>
              <a:t>of</a:t>
            </a:r>
            <a:r>
              <a:rPr sz="2800" spc="-155" dirty="0">
                <a:solidFill>
                  <a:srgbClr val="001F5F"/>
                </a:solidFill>
                <a:latin typeface="Arial"/>
                <a:cs typeface="Arial"/>
              </a:rPr>
              <a:t> </a:t>
            </a:r>
            <a:r>
              <a:rPr sz="2800" spc="20" dirty="0">
                <a:solidFill>
                  <a:srgbClr val="001F5F"/>
                </a:solidFill>
                <a:latin typeface="Arial"/>
                <a:cs typeface="Arial"/>
              </a:rPr>
              <a:t>the</a:t>
            </a:r>
            <a:r>
              <a:rPr sz="2800" spc="-175" dirty="0">
                <a:solidFill>
                  <a:srgbClr val="001F5F"/>
                </a:solidFill>
                <a:latin typeface="Arial"/>
                <a:cs typeface="Arial"/>
              </a:rPr>
              <a:t> </a:t>
            </a:r>
            <a:r>
              <a:rPr sz="2800" spc="-65" dirty="0">
                <a:solidFill>
                  <a:srgbClr val="001F5F"/>
                </a:solidFill>
                <a:latin typeface="Arial"/>
                <a:cs typeface="Arial"/>
              </a:rPr>
              <a:t>bed.</a:t>
            </a:r>
            <a:endParaRPr sz="2800">
              <a:latin typeface="Arial"/>
              <a:cs typeface="Arial"/>
            </a:endParaRPr>
          </a:p>
          <a:p>
            <a:pPr marL="355600" marR="5080" indent="-342900">
              <a:lnSpc>
                <a:spcPct val="100000"/>
              </a:lnSpc>
              <a:spcBef>
                <a:spcPts val="675"/>
              </a:spcBef>
              <a:buChar char="•"/>
              <a:tabLst>
                <a:tab pos="354965" algn="l"/>
                <a:tab pos="355600" algn="l"/>
              </a:tabLst>
            </a:pPr>
            <a:r>
              <a:rPr sz="2800" spc="-155" dirty="0">
                <a:solidFill>
                  <a:srgbClr val="001F5F"/>
                </a:solidFill>
                <a:latin typeface="Arial"/>
                <a:cs typeface="Arial"/>
              </a:rPr>
              <a:t>The </a:t>
            </a:r>
            <a:r>
              <a:rPr sz="2800" spc="-140" dirty="0">
                <a:solidFill>
                  <a:srgbClr val="001F5F"/>
                </a:solidFill>
                <a:latin typeface="Arial"/>
                <a:cs typeface="Arial"/>
              </a:rPr>
              <a:t>space </a:t>
            </a:r>
            <a:r>
              <a:rPr sz="2800" spc="-10" dirty="0">
                <a:solidFill>
                  <a:srgbClr val="001F5F"/>
                </a:solidFill>
                <a:latin typeface="Arial"/>
                <a:cs typeface="Arial"/>
              </a:rPr>
              <a:t>between </a:t>
            </a:r>
            <a:r>
              <a:rPr sz="2800" spc="20" dirty="0">
                <a:solidFill>
                  <a:srgbClr val="001F5F"/>
                </a:solidFill>
                <a:latin typeface="Arial"/>
                <a:cs typeface="Arial"/>
              </a:rPr>
              <a:t>the </a:t>
            </a:r>
            <a:r>
              <a:rPr sz="2800" spc="-5" dirty="0">
                <a:solidFill>
                  <a:srgbClr val="001F5F"/>
                </a:solidFill>
                <a:latin typeface="Arial"/>
                <a:cs typeface="Arial"/>
              </a:rPr>
              <a:t>split </a:t>
            </a:r>
            <a:r>
              <a:rPr sz="2800" spc="-75" dirty="0">
                <a:solidFill>
                  <a:srgbClr val="001F5F"/>
                </a:solidFill>
                <a:latin typeface="Arial"/>
                <a:cs typeface="Arial"/>
              </a:rPr>
              <a:t>rails  </a:t>
            </a:r>
            <a:r>
              <a:rPr sz="2800" spc="-110" dirty="0">
                <a:solidFill>
                  <a:srgbClr val="001F5F"/>
                </a:solidFill>
                <a:latin typeface="Arial"/>
                <a:cs typeface="Arial"/>
              </a:rPr>
              <a:t>may </a:t>
            </a:r>
            <a:r>
              <a:rPr sz="2800" spc="-35" dirty="0">
                <a:solidFill>
                  <a:srgbClr val="001F5F"/>
                </a:solidFill>
                <a:latin typeface="Arial"/>
                <a:cs typeface="Arial"/>
              </a:rPr>
              <a:t>present </a:t>
            </a:r>
            <a:r>
              <a:rPr sz="2800" spc="-190" dirty="0">
                <a:solidFill>
                  <a:srgbClr val="001F5F"/>
                </a:solidFill>
                <a:latin typeface="Arial"/>
                <a:cs typeface="Arial"/>
              </a:rPr>
              <a:t>a </a:t>
            </a:r>
            <a:r>
              <a:rPr sz="2800" spc="-55" dirty="0">
                <a:solidFill>
                  <a:srgbClr val="001F5F"/>
                </a:solidFill>
                <a:latin typeface="Arial"/>
                <a:cs typeface="Arial"/>
              </a:rPr>
              <a:t>risk </a:t>
            </a:r>
            <a:r>
              <a:rPr sz="2800" spc="85" dirty="0">
                <a:solidFill>
                  <a:srgbClr val="001F5F"/>
                </a:solidFill>
                <a:latin typeface="Arial"/>
                <a:cs typeface="Arial"/>
              </a:rPr>
              <a:t>of </a:t>
            </a:r>
            <a:r>
              <a:rPr sz="2800" spc="-5" dirty="0">
                <a:solidFill>
                  <a:srgbClr val="001F5F"/>
                </a:solidFill>
                <a:latin typeface="Arial"/>
                <a:cs typeface="Arial"/>
              </a:rPr>
              <a:t>either </a:t>
            </a:r>
            <a:r>
              <a:rPr sz="2800" spc="-85" dirty="0">
                <a:solidFill>
                  <a:srgbClr val="001F5F"/>
                </a:solidFill>
                <a:latin typeface="Arial"/>
                <a:cs typeface="Arial"/>
              </a:rPr>
              <a:t>neck  </a:t>
            </a:r>
            <a:r>
              <a:rPr sz="2800" spc="-10" dirty="0">
                <a:solidFill>
                  <a:srgbClr val="001F5F"/>
                </a:solidFill>
                <a:latin typeface="Arial"/>
                <a:cs typeface="Arial"/>
              </a:rPr>
              <a:t>entrapment </a:t>
            </a:r>
            <a:r>
              <a:rPr sz="2800" spc="30" dirty="0">
                <a:solidFill>
                  <a:srgbClr val="001F5F"/>
                </a:solidFill>
                <a:latin typeface="Arial"/>
                <a:cs typeface="Arial"/>
              </a:rPr>
              <a:t>or </a:t>
            </a:r>
            <a:r>
              <a:rPr sz="2800" spc="-65" dirty="0">
                <a:solidFill>
                  <a:srgbClr val="001F5F"/>
                </a:solidFill>
                <a:latin typeface="Arial"/>
                <a:cs typeface="Arial"/>
              </a:rPr>
              <a:t>chest</a:t>
            </a:r>
            <a:r>
              <a:rPr sz="2800" spc="-585" dirty="0">
                <a:solidFill>
                  <a:srgbClr val="001F5F"/>
                </a:solidFill>
                <a:latin typeface="Arial"/>
                <a:cs typeface="Arial"/>
              </a:rPr>
              <a:t> </a:t>
            </a:r>
            <a:r>
              <a:rPr sz="2800" spc="-10" dirty="0">
                <a:solidFill>
                  <a:srgbClr val="001F5F"/>
                </a:solidFill>
                <a:latin typeface="Arial"/>
                <a:cs typeface="Arial"/>
              </a:rPr>
              <a:t>entrapment  between </a:t>
            </a:r>
            <a:r>
              <a:rPr sz="2800" spc="20" dirty="0">
                <a:solidFill>
                  <a:srgbClr val="001F5F"/>
                </a:solidFill>
                <a:latin typeface="Arial"/>
                <a:cs typeface="Arial"/>
              </a:rPr>
              <a:t>the </a:t>
            </a:r>
            <a:r>
              <a:rPr sz="2800" spc="-70" dirty="0">
                <a:solidFill>
                  <a:srgbClr val="001F5F"/>
                </a:solidFill>
                <a:latin typeface="Arial"/>
                <a:cs typeface="Arial"/>
              </a:rPr>
              <a:t>rails </a:t>
            </a:r>
            <a:r>
              <a:rPr sz="2800" spc="80" dirty="0">
                <a:solidFill>
                  <a:srgbClr val="001F5F"/>
                </a:solidFill>
                <a:latin typeface="Arial"/>
                <a:cs typeface="Arial"/>
              </a:rPr>
              <a:t>if </a:t>
            </a:r>
            <a:r>
              <a:rPr sz="2800" spc="-190" dirty="0">
                <a:solidFill>
                  <a:srgbClr val="001F5F"/>
                </a:solidFill>
                <a:latin typeface="Arial"/>
                <a:cs typeface="Arial"/>
              </a:rPr>
              <a:t>a </a:t>
            </a:r>
            <a:r>
              <a:rPr sz="2800" spc="-35" dirty="0">
                <a:solidFill>
                  <a:srgbClr val="001F5F"/>
                </a:solidFill>
                <a:latin typeface="Arial"/>
                <a:cs typeface="Arial"/>
              </a:rPr>
              <a:t>resident  </a:t>
            </a:r>
            <a:r>
              <a:rPr sz="2800" spc="10" dirty="0">
                <a:solidFill>
                  <a:srgbClr val="001F5F"/>
                </a:solidFill>
                <a:latin typeface="Arial"/>
                <a:cs typeface="Arial"/>
              </a:rPr>
              <a:t>attempts</a:t>
            </a:r>
            <a:r>
              <a:rPr sz="2800" spc="-200" dirty="0">
                <a:solidFill>
                  <a:srgbClr val="001F5F"/>
                </a:solidFill>
                <a:latin typeface="Arial"/>
                <a:cs typeface="Arial"/>
              </a:rPr>
              <a:t> </a:t>
            </a:r>
            <a:r>
              <a:rPr sz="2800" spc="50" dirty="0">
                <a:solidFill>
                  <a:srgbClr val="001F5F"/>
                </a:solidFill>
                <a:latin typeface="Arial"/>
                <a:cs typeface="Arial"/>
              </a:rPr>
              <a:t>to,</a:t>
            </a:r>
            <a:r>
              <a:rPr sz="2800" spc="-185" dirty="0">
                <a:solidFill>
                  <a:srgbClr val="001F5F"/>
                </a:solidFill>
                <a:latin typeface="Arial"/>
                <a:cs typeface="Arial"/>
              </a:rPr>
              <a:t> </a:t>
            </a:r>
            <a:r>
              <a:rPr sz="2800" spc="30" dirty="0">
                <a:solidFill>
                  <a:srgbClr val="001F5F"/>
                </a:solidFill>
                <a:latin typeface="Arial"/>
                <a:cs typeface="Arial"/>
              </a:rPr>
              <a:t>or</a:t>
            </a:r>
            <a:r>
              <a:rPr sz="2800" spc="-185" dirty="0">
                <a:solidFill>
                  <a:srgbClr val="001F5F"/>
                </a:solidFill>
                <a:latin typeface="Arial"/>
                <a:cs typeface="Arial"/>
              </a:rPr>
              <a:t> </a:t>
            </a:r>
            <a:r>
              <a:rPr sz="2800" spc="-60" dirty="0">
                <a:solidFill>
                  <a:srgbClr val="001F5F"/>
                </a:solidFill>
                <a:latin typeface="Arial"/>
                <a:cs typeface="Arial"/>
              </a:rPr>
              <a:t>accidentally,</a:t>
            </a:r>
            <a:r>
              <a:rPr sz="2800" spc="-180" dirty="0">
                <a:solidFill>
                  <a:srgbClr val="001F5F"/>
                </a:solidFill>
                <a:latin typeface="Arial"/>
                <a:cs typeface="Arial"/>
              </a:rPr>
              <a:t> </a:t>
            </a:r>
            <a:r>
              <a:rPr sz="2800" spc="-35" dirty="0">
                <a:solidFill>
                  <a:srgbClr val="001F5F"/>
                </a:solidFill>
                <a:latin typeface="Arial"/>
                <a:cs typeface="Arial"/>
              </a:rPr>
              <a:t>exits  </a:t>
            </a:r>
            <a:r>
              <a:rPr sz="2800" spc="20" dirty="0">
                <a:solidFill>
                  <a:srgbClr val="001F5F"/>
                </a:solidFill>
                <a:latin typeface="Arial"/>
                <a:cs typeface="Arial"/>
              </a:rPr>
              <a:t>the</a:t>
            </a:r>
            <a:r>
              <a:rPr sz="2800" spc="-175" dirty="0">
                <a:solidFill>
                  <a:srgbClr val="001F5F"/>
                </a:solidFill>
                <a:latin typeface="Arial"/>
                <a:cs typeface="Arial"/>
              </a:rPr>
              <a:t> </a:t>
            </a:r>
            <a:r>
              <a:rPr sz="2800" spc="-55" dirty="0">
                <a:solidFill>
                  <a:srgbClr val="001F5F"/>
                </a:solidFill>
                <a:latin typeface="Arial"/>
                <a:cs typeface="Arial"/>
              </a:rPr>
              <a:t>bed</a:t>
            </a:r>
            <a:r>
              <a:rPr sz="2800" spc="-180" dirty="0">
                <a:solidFill>
                  <a:srgbClr val="001F5F"/>
                </a:solidFill>
                <a:latin typeface="Arial"/>
                <a:cs typeface="Arial"/>
              </a:rPr>
              <a:t> </a:t>
            </a:r>
            <a:r>
              <a:rPr sz="2800" spc="20" dirty="0">
                <a:solidFill>
                  <a:srgbClr val="001F5F"/>
                </a:solidFill>
                <a:latin typeface="Arial"/>
                <a:cs typeface="Arial"/>
              </a:rPr>
              <a:t>at</a:t>
            </a:r>
            <a:r>
              <a:rPr sz="2800" spc="-170" dirty="0">
                <a:solidFill>
                  <a:srgbClr val="001F5F"/>
                </a:solidFill>
                <a:latin typeface="Arial"/>
                <a:cs typeface="Arial"/>
              </a:rPr>
              <a:t> </a:t>
            </a:r>
            <a:r>
              <a:rPr sz="2800" spc="-15" dirty="0">
                <a:solidFill>
                  <a:srgbClr val="001F5F"/>
                </a:solidFill>
                <a:latin typeface="Arial"/>
                <a:cs typeface="Arial"/>
              </a:rPr>
              <a:t>this</a:t>
            </a:r>
            <a:r>
              <a:rPr sz="2800" spc="-175" dirty="0">
                <a:solidFill>
                  <a:srgbClr val="001F5F"/>
                </a:solidFill>
                <a:latin typeface="Arial"/>
                <a:cs typeface="Arial"/>
              </a:rPr>
              <a:t> </a:t>
            </a:r>
            <a:r>
              <a:rPr sz="2800" spc="-25" dirty="0">
                <a:solidFill>
                  <a:srgbClr val="001F5F"/>
                </a:solidFill>
                <a:latin typeface="Arial"/>
                <a:cs typeface="Arial"/>
              </a:rPr>
              <a:t>location.</a:t>
            </a:r>
            <a:endParaRPr sz="2800">
              <a:latin typeface="Arial"/>
              <a:cs typeface="Arial"/>
            </a:endParaRPr>
          </a:p>
          <a:p>
            <a:pPr marL="355600" marR="325120" indent="-342900">
              <a:lnSpc>
                <a:spcPct val="100000"/>
              </a:lnSpc>
              <a:spcBef>
                <a:spcPts val="675"/>
              </a:spcBef>
              <a:buChar char="•"/>
              <a:tabLst>
                <a:tab pos="354965" algn="l"/>
                <a:tab pos="355600" algn="l"/>
              </a:tabLst>
            </a:pPr>
            <a:r>
              <a:rPr sz="2800" spc="-150" dirty="0">
                <a:solidFill>
                  <a:srgbClr val="001F5F"/>
                </a:solidFill>
                <a:latin typeface="Arial"/>
                <a:cs typeface="Arial"/>
              </a:rPr>
              <a:t>V-shaped </a:t>
            </a:r>
            <a:r>
              <a:rPr sz="2800" spc="-45" dirty="0">
                <a:solidFill>
                  <a:srgbClr val="001F5F"/>
                </a:solidFill>
                <a:latin typeface="Arial"/>
                <a:cs typeface="Arial"/>
              </a:rPr>
              <a:t>opening </a:t>
            </a:r>
            <a:r>
              <a:rPr sz="2800" spc="-10" dirty="0">
                <a:solidFill>
                  <a:srgbClr val="001F5F"/>
                </a:solidFill>
                <a:latin typeface="Arial"/>
                <a:cs typeface="Arial"/>
              </a:rPr>
              <a:t>between</a:t>
            </a:r>
            <a:r>
              <a:rPr sz="2800" spc="-365" dirty="0">
                <a:solidFill>
                  <a:srgbClr val="001F5F"/>
                </a:solidFill>
                <a:latin typeface="Arial"/>
                <a:cs typeface="Arial"/>
              </a:rPr>
              <a:t> </a:t>
            </a:r>
            <a:r>
              <a:rPr sz="2800" spc="20" dirty="0">
                <a:solidFill>
                  <a:srgbClr val="001F5F"/>
                </a:solidFill>
                <a:latin typeface="Arial"/>
                <a:cs typeface="Arial"/>
              </a:rPr>
              <a:t>the  </a:t>
            </a:r>
            <a:r>
              <a:rPr sz="2800" spc="-70" dirty="0">
                <a:solidFill>
                  <a:srgbClr val="001F5F"/>
                </a:solidFill>
                <a:latin typeface="Arial"/>
                <a:cs typeface="Arial"/>
              </a:rPr>
              <a:t>rails </a:t>
            </a:r>
            <a:r>
              <a:rPr sz="2800" spc="-110" dirty="0">
                <a:solidFill>
                  <a:srgbClr val="001F5F"/>
                </a:solidFill>
                <a:latin typeface="Arial"/>
                <a:cs typeface="Arial"/>
              </a:rPr>
              <a:t>may </a:t>
            </a:r>
            <a:r>
              <a:rPr sz="2800" spc="-35" dirty="0">
                <a:solidFill>
                  <a:srgbClr val="001F5F"/>
                </a:solidFill>
                <a:latin typeface="Arial"/>
                <a:cs typeface="Arial"/>
              </a:rPr>
              <a:t>present </a:t>
            </a:r>
            <a:r>
              <a:rPr sz="2800" spc="-190" dirty="0">
                <a:solidFill>
                  <a:srgbClr val="001F5F"/>
                </a:solidFill>
                <a:latin typeface="Arial"/>
                <a:cs typeface="Arial"/>
              </a:rPr>
              <a:t>a </a:t>
            </a:r>
            <a:r>
              <a:rPr sz="2800" spc="-55" dirty="0">
                <a:solidFill>
                  <a:srgbClr val="001F5F"/>
                </a:solidFill>
                <a:latin typeface="Arial"/>
                <a:cs typeface="Arial"/>
              </a:rPr>
              <a:t>risk </a:t>
            </a:r>
            <a:r>
              <a:rPr sz="2800" spc="85" dirty="0">
                <a:solidFill>
                  <a:srgbClr val="001F5F"/>
                </a:solidFill>
                <a:latin typeface="Arial"/>
                <a:cs typeface="Arial"/>
              </a:rPr>
              <a:t>of  </a:t>
            </a:r>
            <a:r>
              <a:rPr sz="2800" spc="-10" dirty="0">
                <a:solidFill>
                  <a:srgbClr val="001F5F"/>
                </a:solidFill>
                <a:latin typeface="Arial"/>
                <a:cs typeface="Arial"/>
              </a:rPr>
              <a:t>entrapment </a:t>
            </a:r>
            <a:r>
              <a:rPr sz="2800" spc="-75" dirty="0">
                <a:solidFill>
                  <a:srgbClr val="001F5F"/>
                </a:solidFill>
                <a:latin typeface="Arial"/>
                <a:cs typeface="Arial"/>
              </a:rPr>
              <a:t>due </a:t>
            </a:r>
            <a:r>
              <a:rPr sz="2800" spc="114" dirty="0">
                <a:solidFill>
                  <a:srgbClr val="001F5F"/>
                </a:solidFill>
                <a:latin typeface="Arial"/>
                <a:cs typeface="Arial"/>
              </a:rPr>
              <a:t>to</a:t>
            </a:r>
            <a:r>
              <a:rPr sz="2800" spc="-455" dirty="0">
                <a:solidFill>
                  <a:srgbClr val="001F5F"/>
                </a:solidFill>
                <a:latin typeface="Arial"/>
                <a:cs typeface="Arial"/>
              </a:rPr>
              <a:t> </a:t>
            </a:r>
            <a:r>
              <a:rPr sz="2800" spc="-35" dirty="0">
                <a:solidFill>
                  <a:srgbClr val="001F5F"/>
                </a:solidFill>
                <a:latin typeface="Arial"/>
                <a:cs typeface="Arial"/>
              </a:rPr>
              <a:t>wedging.</a:t>
            </a:r>
            <a:endParaRPr sz="2800">
              <a:latin typeface="Arial"/>
              <a:cs typeface="Arial"/>
            </a:endParaRPr>
          </a:p>
        </p:txBody>
      </p:sp>
      <p:sp>
        <p:nvSpPr>
          <p:cNvPr id="6" name="object 6"/>
          <p:cNvSpPr/>
          <p:nvPr/>
        </p:nvSpPr>
        <p:spPr>
          <a:xfrm>
            <a:off x="304800" y="2061972"/>
            <a:ext cx="3331464" cy="2788920"/>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500062" y="2257425"/>
            <a:ext cx="2743200" cy="2200275"/>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0" y="5562626"/>
            <a:ext cx="9139450" cy="1295371"/>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9909108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711451" y="0"/>
            <a:ext cx="772668" cy="1068324"/>
          </a:xfrm>
          <a:prstGeom prst="rect">
            <a:avLst/>
          </a:prstGeom>
          <a:blipFill>
            <a:blip r:embed="rId2"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305065" y="89355"/>
            <a:ext cx="8529319" cy="1244600"/>
          </a:xfrm>
          <a:prstGeom prst="rect">
            <a:avLst/>
          </a:prstGeom>
        </p:spPr>
        <p:txBody>
          <a:bodyPr vert="horz" wrap="square" lIns="0" tIns="101142" rIns="0" bIns="0" rtlCol="0">
            <a:spAutoFit/>
          </a:bodyPr>
          <a:lstStyle/>
          <a:p>
            <a:pPr marL="12700" marR="5080" indent="114300">
              <a:lnSpc>
                <a:spcPct val="100600"/>
              </a:lnSpc>
              <a:spcBef>
                <a:spcPts val="65"/>
              </a:spcBef>
            </a:pPr>
            <a:r>
              <a:rPr spc="-260" dirty="0">
                <a:solidFill>
                  <a:srgbClr val="006FC0"/>
                </a:solidFill>
              </a:rPr>
              <a:t>Zone </a:t>
            </a:r>
            <a:r>
              <a:rPr spc="-225" dirty="0">
                <a:solidFill>
                  <a:srgbClr val="006FC0"/>
                </a:solidFill>
              </a:rPr>
              <a:t>6: </a:t>
            </a:r>
            <a:r>
              <a:rPr sz="3600" spc="-145" dirty="0"/>
              <a:t>Between </a:t>
            </a:r>
            <a:r>
              <a:rPr sz="3600" spc="-95" dirty="0"/>
              <a:t>the </a:t>
            </a:r>
            <a:r>
              <a:rPr sz="3600" spc="-320" dirty="0"/>
              <a:t>End </a:t>
            </a:r>
            <a:r>
              <a:rPr sz="3600" spc="-45" dirty="0"/>
              <a:t>of </a:t>
            </a:r>
            <a:r>
              <a:rPr sz="3600" spc="-95" dirty="0"/>
              <a:t>the </a:t>
            </a:r>
            <a:r>
              <a:rPr sz="3600" spc="-220" dirty="0"/>
              <a:t>Rail</a:t>
            </a:r>
            <a:r>
              <a:rPr sz="3600" spc="-675" dirty="0"/>
              <a:t> </a:t>
            </a:r>
            <a:r>
              <a:rPr sz="3600" spc="-229" dirty="0"/>
              <a:t>and  </a:t>
            </a:r>
            <a:r>
              <a:rPr sz="3600" spc="-95" dirty="0"/>
              <a:t>the </a:t>
            </a:r>
            <a:r>
              <a:rPr sz="3600" spc="-250" dirty="0"/>
              <a:t>Side </a:t>
            </a:r>
            <a:r>
              <a:rPr sz="3600" spc="-280" dirty="0"/>
              <a:t>Edge </a:t>
            </a:r>
            <a:r>
              <a:rPr sz="3600" spc="-40" dirty="0"/>
              <a:t>of </a:t>
            </a:r>
            <a:r>
              <a:rPr sz="3600" spc="-95" dirty="0"/>
              <a:t>the </a:t>
            </a:r>
            <a:r>
              <a:rPr sz="3600" spc="-220" dirty="0"/>
              <a:t>Head </a:t>
            </a:r>
            <a:r>
              <a:rPr sz="3600" spc="-105" dirty="0"/>
              <a:t>or </a:t>
            </a:r>
            <a:r>
              <a:rPr sz="3600" spc="-180" dirty="0"/>
              <a:t>Foot</a:t>
            </a:r>
            <a:r>
              <a:rPr sz="3600" spc="-755" dirty="0"/>
              <a:t> </a:t>
            </a:r>
            <a:r>
              <a:rPr sz="3600" spc="-225" dirty="0"/>
              <a:t>Board</a:t>
            </a:r>
            <a:endParaRPr sz="3600" dirty="0"/>
          </a:p>
        </p:txBody>
      </p:sp>
      <p:sp>
        <p:nvSpPr>
          <p:cNvPr id="6" name="object 6"/>
          <p:cNvSpPr txBox="1"/>
          <p:nvPr/>
        </p:nvSpPr>
        <p:spPr>
          <a:xfrm>
            <a:off x="3279775" y="1304290"/>
            <a:ext cx="5466715" cy="4781550"/>
          </a:xfrm>
          <a:prstGeom prst="rect">
            <a:avLst/>
          </a:prstGeom>
        </p:spPr>
        <p:txBody>
          <a:bodyPr vert="horz" wrap="square" lIns="0" tIns="12700" rIns="0" bIns="0" rtlCol="0">
            <a:spAutoFit/>
          </a:bodyPr>
          <a:lstStyle/>
          <a:p>
            <a:pPr marL="355600" marR="19685" indent="-342900">
              <a:lnSpc>
                <a:spcPct val="100000"/>
              </a:lnSpc>
              <a:spcBef>
                <a:spcPts val="100"/>
              </a:spcBef>
              <a:buChar char="•"/>
              <a:tabLst>
                <a:tab pos="354965" algn="l"/>
                <a:tab pos="355600" algn="l"/>
              </a:tabLst>
            </a:pPr>
            <a:r>
              <a:rPr sz="3000" spc="-165" dirty="0">
                <a:solidFill>
                  <a:srgbClr val="001F5F"/>
                </a:solidFill>
                <a:latin typeface="Arial"/>
                <a:cs typeface="Arial"/>
              </a:rPr>
              <a:t>The </a:t>
            </a:r>
            <a:r>
              <a:rPr sz="3000" spc="-145" dirty="0">
                <a:solidFill>
                  <a:srgbClr val="001F5F"/>
                </a:solidFill>
                <a:latin typeface="Arial"/>
                <a:cs typeface="Arial"/>
              </a:rPr>
              <a:t>space </a:t>
            </a:r>
            <a:r>
              <a:rPr sz="3000" spc="-10" dirty="0">
                <a:solidFill>
                  <a:srgbClr val="001F5F"/>
                </a:solidFill>
                <a:latin typeface="Arial"/>
                <a:cs typeface="Arial"/>
              </a:rPr>
              <a:t>between </a:t>
            </a:r>
            <a:r>
              <a:rPr sz="3000" spc="15" dirty="0">
                <a:solidFill>
                  <a:srgbClr val="001F5F"/>
                </a:solidFill>
                <a:latin typeface="Arial"/>
                <a:cs typeface="Arial"/>
              </a:rPr>
              <a:t>the </a:t>
            </a:r>
            <a:r>
              <a:rPr sz="3000" spc="-70" dirty="0">
                <a:solidFill>
                  <a:srgbClr val="001F5F"/>
                </a:solidFill>
                <a:latin typeface="Arial"/>
                <a:cs typeface="Arial"/>
              </a:rPr>
              <a:t>end </a:t>
            </a:r>
            <a:r>
              <a:rPr sz="3000" spc="95" dirty="0">
                <a:solidFill>
                  <a:srgbClr val="001F5F"/>
                </a:solidFill>
                <a:latin typeface="Arial"/>
                <a:cs typeface="Arial"/>
              </a:rPr>
              <a:t>of  </a:t>
            </a:r>
            <a:r>
              <a:rPr sz="3000" spc="20" dirty="0">
                <a:solidFill>
                  <a:srgbClr val="001F5F"/>
                </a:solidFill>
                <a:latin typeface="Arial"/>
                <a:cs typeface="Arial"/>
              </a:rPr>
              <a:t>the</a:t>
            </a:r>
            <a:r>
              <a:rPr sz="3000" spc="-200" dirty="0">
                <a:solidFill>
                  <a:srgbClr val="001F5F"/>
                </a:solidFill>
                <a:latin typeface="Arial"/>
                <a:cs typeface="Arial"/>
              </a:rPr>
              <a:t> </a:t>
            </a:r>
            <a:r>
              <a:rPr sz="3000" spc="-35" dirty="0">
                <a:solidFill>
                  <a:srgbClr val="001F5F"/>
                </a:solidFill>
                <a:latin typeface="Arial"/>
                <a:cs typeface="Arial"/>
              </a:rPr>
              <a:t>rail</a:t>
            </a:r>
            <a:r>
              <a:rPr sz="3000" spc="-195" dirty="0">
                <a:solidFill>
                  <a:srgbClr val="001F5F"/>
                </a:solidFill>
                <a:latin typeface="Arial"/>
                <a:cs typeface="Arial"/>
              </a:rPr>
              <a:t> </a:t>
            </a:r>
            <a:r>
              <a:rPr sz="3000" spc="-85" dirty="0">
                <a:solidFill>
                  <a:srgbClr val="001F5F"/>
                </a:solidFill>
                <a:latin typeface="Arial"/>
                <a:cs typeface="Arial"/>
              </a:rPr>
              <a:t>and</a:t>
            </a:r>
            <a:r>
              <a:rPr sz="3000" spc="-190" dirty="0">
                <a:solidFill>
                  <a:srgbClr val="001F5F"/>
                </a:solidFill>
                <a:latin typeface="Arial"/>
                <a:cs typeface="Arial"/>
              </a:rPr>
              <a:t> </a:t>
            </a:r>
            <a:r>
              <a:rPr sz="3000" spc="15" dirty="0">
                <a:solidFill>
                  <a:srgbClr val="001F5F"/>
                </a:solidFill>
                <a:latin typeface="Arial"/>
                <a:cs typeface="Arial"/>
              </a:rPr>
              <a:t>the</a:t>
            </a:r>
            <a:r>
              <a:rPr sz="3000" spc="-190" dirty="0">
                <a:solidFill>
                  <a:srgbClr val="001F5F"/>
                </a:solidFill>
                <a:latin typeface="Arial"/>
                <a:cs typeface="Arial"/>
              </a:rPr>
              <a:t> </a:t>
            </a:r>
            <a:r>
              <a:rPr sz="3000" spc="-100" dirty="0">
                <a:solidFill>
                  <a:srgbClr val="001F5F"/>
                </a:solidFill>
                <a:latin typeface="Arial"/>
                <a:cs typeface="Arial"/>
              </a:rPr>
              <a:t>side</a:t>
            </a:r>
            <a:r>
              <a:rPr sz="3000" spc="-190" dirty="0">
                <a:solidFill>
                  <a:srgbClr val="001F5F"/>
                </a:solidFill>
                <a:latin typeface="Arial"/>
                <a:cs typeface="Arial"/>
              </a:rPr>
              <a:t> </a:t>
            </a:r>
            <a:r>
              <a:rPr sz="3000" spc="-85" dirty="0">
                <a:solidFill>
                  <a:srgbClr val="001F5F"/>
                </a:solidFill>
                <a:latin typeface="Arial"/>
                <a:cs typeface="Arial"/>
              </a:rPr>
              <a:t>edge</a:t>
            </a:r>
            <a:r>
              <a:rPr sz="3000" spc="-215" dirty="0">
                <a:solidFill>
                  <a:srgbClr val="001F5F"/>
                </a:solidFill>
                <a:latin typeface="Arial"/>
                <a:cs typeface="Arial"/>
              </a:rPr>
              <a:t> </a:t>
            </a:r>
            <a:r>
              <a:rPr sz="3000" spc="95" dirty="0">
                <a:solidFill>
                  <a:srgbClr val="001F5F"/>
                </a:solidFill>
                <a:latin typeface="Arial"/>
                <a:cs typeface="Arial"/>
              </a:rPr>
              <a:t>of</a:t>
            </a:r>
            <a:r>
              <a:rPr sz="3000" spc="-200" dirty="0">
                <a:solidFill>
                  <a:srgbClr val="001F5F"/>
                </a:solidFill>
                <a:latin typeface="Arial"/>
                <a:cs typeface="Arial"/>
              </a:rPr>
              <a:t> </a:t>
            </a:r>
            <a:r>
              <a:rPr sz="3000" spc="20" dirty="0">
                <a:solidFill>
                  <a:srgbClr val="001F5F"/>
                </a:solidFill>
                <a:latin typeface="Arial"/>
                <a:cs typeface="Arial"/>
              </a:rPr>
              <a:t>the  </a:t>
            </a:r>
            <a:r>
              <a:rPr sz="3000" spc="-60" dirty="0">
                <a:solidFill>
                  <a:srgbClr val="001F5F"/>
                </a:solidFill>
                <a:latin typeface="Arial"/>
                <a:cs typeface="Arial"/>
              </a:rPr>
              <a:t>headboard </a:t>
            </a:r>
            <a:r>
              <a:rPr sz="3000" spc="35" dirty="0">
                <a:solidFill>
                  <a:srgbClr val="001F5F"/>
                </a:solidFill>
                <a:latin typeface="Arial"/>
                <a:cs typeface="Arial"/>
              </a:rPr>
              <a:t>or</a:t>
            </a:r>
            <a:r>
              <a:rPr sz="3000" spc="-345" dirty="0">
                <a:solidFill>
                  <a:srgbClr val="001F5F"/>
                </a:solidFill>
                <a:latin typeface="Arial"/>
                <a:cs typeface="Arial"/>
              </a:rPr>
              <a:t> </a:t>
            </a:r>
            <a:r>
              <a:rPr sz="3000" spc="20" dirty="0">
                <a:solidFill>
                  <a:srgbClr val="001F5F"/>
                </a:solidFill>
                <a:latin typeface="Arial"/>
                <a:cs typeface="Arial"/>
              </a:rPr>
              <a:t>footboard.</a:t>
            </a:r>
            <a:endParaRPr sz="3000">
              <a:latin typeface="Arial"/>
              <a:cs typeface="Arial"/>
            </a:endParaRPr>
          </a:p>
          <a:p>
            <a:pPr marL="355600" marR="5080" indent="-342900" algn="just">
              <a:lnSpc>
                <a:spcPct val="100000"/>
              </a:lnSpc>
              <a:spcBef>
                <a:spcPts val="725"/>
              </a:spcBef>
              <a:buChar char="•"/>
              <a:tabLst>
                <a:tab pos="355600" algn="l"/>
              </a:tabLst>
            </a:pPr>
            <a:r>
              <a:rPr sz="3000" spc="-105" dirty="0">
                <a:solidFill>
                  <a:srgbClr val="001F5F"/>
                </a:solidFill>
                <a:latin typeface="Arial"/>
                <a:cs typeface="Arial"/>
              </a:rPr>
              <a:t>Any </a:t>
            </a:r>
            <a:r>
              <a:rPr sz="3000" spc="-155" dirty="0">
                <a:solidFill>
                  <a:srgbClr val="001F5F"/>
                </a:solidFill>
                <a:latin typeface="Arial"/>
                <a:cs typeface="Arial"/>
              </a:rPr>
              <a:t>V-shaped </a:t>
            </a:r>
            <a:r>
              <a:rPr sz="3000" spc="-45" dirty="0">
                <a:solidFill>
                  <a:srgbClr val="001F5F"/>
                </a:solidFill>
                <a:latin typeface="Arial"/>
                <a:cs typeface="Arial"/>
              </a:rPr>
              <a:t>opening</a:t>
            </a:r>
            <a:r>
              <a:rPr sz="3000" spc="-340" dirty="0">
                <a:solidFill>
                  <a:srgbClr val="001F5F"/>
                </a:solidFill>
                <a:latin typeface="Arial"/>
                <a:cs typeface="Arial"/>
              </a:rPr>
              <a:t> </a:t>
            </a:r>
            <a:r>
              <a:rPr sz="3000" spc="-10" dirty="0">
                <a:solidFill>
                  <a:srgbClr val="001F5F"/>
                </a:solidFill>
                <a:latin typeface="Arial"/>
                <a:cs typeface="Arial"/>
              </a:rPr>
              <a:t>between  </a:t>
            </a:r>
            <a:r>
              <a:rPr sz="3000" spc="20" dirty="0">
                <a:solidFill>
                  <a:srgbClr val="001F5F"/>
                </a:solidFill>
                <a:latin typeface="Arial"/>
                <a:cs typeface="Arial"/>
              </a:rPr>
              <a:t>the</a:t>
            </a:r>
            <a:r>
              <a:rPr sz="3000" spc="-200" dirty="0">
                <a:solidFill>
                  <a:srgbClr val="001F5F"/>
                </a:solidFill>
                <a:latin typeface="Arial"/>
                <a:cs typeface="Arial"/>
              </a:rPr>
              <a:t> </a:t>
            </a:r>
            <a:r>
              <a:rPr sz="3000" spc="-70" dirty="0">
                <a:solidFill>
                  <a:srgbClr val="001F5F"/>
                </a:solidFill>
                <a:latin typeface="Arial"/>
                <a:cs typeface="Arial"/>
              </a:rPr>
              <a:t>end</a:t>
            </a:r>
            <a:r>
              <a:rPr sz="3000" spc="-190" dirty="0">
                <a:solidFill>
                  <a:srgbClr val="001F5F"/>
                </a:solidFill>
                <a:latin typeface="Arial"/>
                <a:cs typeface="Arial"/>
              </a:rPr>
              <a:t> </a:t>
            </a:r>
            <a:r>
              <a:rPr sz="3000" spc="95" dirty="0">
                <a:solidFill>
                  <a:srgbClr val="001F5F"/>
                </a:solidFill>
                <a:latin typeface="Arial"/>
                <a:cs typeface="Arial"/>
              </a:rPr>
              <a:t>of</a:t>
            </a:r>
            <a:r>
              <a:rPr sz="3000" spc="-185" dirty="0">
                <a:solidFill>
                  <a:srgbClr val="001F5F"/>
                </a:solidFill>
                <a:latin typeface="Arial"/>
                <a:cs typeface="Arial"/>
              </a:rPr>
              <a:t> </a:t>
            </a:r>
            <a:r>
              <a:rPr sz="3000" spc="20" dirty="0">
                <a:solidFill>
                  <a:srgbClr val="001F5F"/>
                </a:solidFill>
                <a:latin typeface="Arial"/>
                <a:cs typeface="Arial"/>
              </a:rPr>
              <a:t>the</a:t>
            </a:r>
            <a:r>
              <a:rPr sz="3000" spc="-200" dirty="0">
                <a:solidFill>
                  <a:srgbClr val="001F5F"/>
                </a:solidFill>
                <a:latin typeface="Arial"/>
                <a:cs typeface="Arial"/>
              </a:rPr>
              <a:t> </a:t>
            </a:r>
            <a:r>
              <a:rPr sz="3000" spc="-35" dirty="0">
                <a:solidFill>
                  <a:srgbClr val="001F5F"/>
                </a:solidFill>
                <a:latin typeface="Arial"/>
                <a:cs typeface="Arial"/>
              </a:rPr>
              <a:t>rail</a:t>
            </a:r>
            <a:r>
              <a:rPr sz="3000" spc="-185" dirty="0">
                <a:solidFill>
                  <a:srgbClr val="001F5F"/>
                </a:solidFill>
                <a:latin typeface="Arial"/>
                <a:cs typeface="Arial"/>
              </a:rPr>
              <a:t> </a:t>
            </a:r>
            <a:r>
              <a:rPr sz="3000" spc="-95" dirty="0">
                <a:solidFill>
                  <a:srgbClr val="001F5F"/>
                </a:solidFill>
                <a:latin typeface="Arial"/>
                <a:cs typeface="Arial"/>
              </a:rPr>
              <a:t>and</a:t>
            </a:r>
            <a:r>
              <a:rPr sz="3000" spc="-190" dirty="0">
                <a:solidFill>
                  <a:srgbClr val="001F5F"/>
                </a:solidFill>
                <a:latin typeface="Arial"/>
                <a:cs typeface="Arial"/>
              </a:rPr>
              <a:t> </a:t>
            </a:r>
            <a:r>
              <a:rPr sz="3000" spc="20" dirty="0">
                <a:solidFill>
                  <a:srgbClr val="001F5F"/>
                </a:solidFill>
                <a:latin typeface="Arial"/>
                <a:cs typeface="Arial"/>
              </a:rPr>
              <a:t>the</a:t>
            </a:r>
            <a:r>
              <a:rPr sz="3000" spc="-185" dirty="0">
                <a:solidFill>
                  <a:srgbClr val="001F5F"/>
                </a:solidFill>
                <a:latin typeface="Arial"/>
                <a:cs typeface="Arial"/>
              </a:rPr>
              <a:t> </a:t>
            </a:r>
            <a:r>
              <a:rPr sz="3000" spc="-105" dirty="0">
                <a:solidFill>
                  <a:srgbClr val="001F5F"/>
                </a:solidFill>
                <a:latin typeface="Arial"/>
                <a:cs typeface="Arial"/>
              </a:rPr>
              <a:t>head  </a:t>
            </a:r>
            <a:r>
              <a:rPr sz="3000" spc="35" dirty="0">
                <a:solidFill>
                  <a:srgbClr val="001F5F"/>
                </a:solidFill>
                <a:latin typeface="Arial"/>
                <a:cs typeface="Arial"/>
              </a:rPr>
              <a:t>or</a:t>
            </a:r>
            <a:r>
              <a:rPr sz="3000" spc="-200" dirty="0">
                <a:solidFill>
                  <a:srgbClr val="001F5F"/>
                </a:solidFill>
                <a:latin typeface="Arial"/>
                <a:cs typeface="Arial"/>
              </a:rPr>
              <a:t> </a:t>
            </a:r>
            <a:r>
              <a:rPr sz="3000" spc="30" dirty="0">
                <a:solidFill>
                  <a:srgbClr val="001F5F"/>
                </a:solidFill>
                <a:latin typeface="Arial"/>
                <a:cs typeface="Arial"/>
              </a:rPr>
              <a:t>footboard</a:t>
            </a:r>
            <a:r>
              <a:rPr sz="3000" spc="-225" dirty="0">
                <a:solidFill>
                  <a:srgbClr val="001F5F"/>
                </a:solidFill>
                <a:latin typeface="Arial"/>
                <a:cs typeface="Arial"/>
              </a:rPr>
              <a:t> </a:t>
            </a:r>
            <a:r>
              <a:rPr sz="3000" spc="-114" dirty="0">
                <a:solidFill>
                  <a:srgbClr val="001F5F"/>
                </a:solidFill>
                <a:latin typeface="Arial"/>
                <a:cs typeface="Arial"/>
              </a:rPr>
              <a:t>may</a:t>
            </a:r>
            <a:r>
              <a:rPr sz="3000" spc="-185" dirty="0">
                <a:solidFill>
                  <a:srgbClr val="001F5F"/>
                </a:solidFill>
                <a:latin typeface="Arial"/>
                <a:cs typeface="Arial"/>
              </a:rPr>
              <a:t> </a:t>
            </a:r>
            <a:r>
              <a:rPr sz="3000" spc="-35" dirty="0">
                <a:solidFill>
                  <a:srgbClr val="001F5F"/>
                </a:solidFill>
                <a:latin typeface="Arial"/>
                <a:cs typeface="Arial"/>
              </a:rPr>
              <a:t>present</a:t>
            </a:r>
            <a:r>
              <a:rPr sz="3000" spc="-204" dirty="0">
                <a:solidFill>
                  <a:srgbClr val="001F5F"/>
                </a:solidFill>
                <a:latin typeface="Arial"/>
                <a:cs typeface="Arial"/>
              </a:rPr>
              <a:t> </a:t>
            </a:r>
            <a:r>
              <a:rPr sz="3000" spc="-200" dirty="0">
                <a:solidFill>
                  <a:srgbClr val="001F5F"/>
                </a:solidFill>
                <a:latin typeface="Arial"/>
                <a:cs typeface="Arial"/>
              </a:rPr>
              <a:t>a</a:t>
            </a:r>
            <a:r>
              <a:rPr sz="3000" spc="-190" dirty="0">
                <a:solidFill>
                  <a:srgbClr val="001F5F"/>
                </a:solidFill>
                <a:latin typeface="Arial"/>
                <a:cs typeface="Arial"/>
              </a:rPr>
              <a:t> </a:t>
            </a:r>
            <a:r>
              <a:rPr sz="3000" spc="-60" dirty="0">
                <a:solidFill>
                  <a:srgbClr val="001F5F"/>
                </a:solidFill>
                <a:latin typeface="Arial"/>
                <a:cs typeface="Arial"/>
              </a:rPr>
              <a:t>risk  </a:t>
            </a:r>
            <a:r>
              <a:rPr sz="3000" spc="95" dirty="0">
                <a:solidFill>
                  <a:srgbClr val="001F5F"/>
                </a:solidFill>
                <a:latin typeface="Arial"/>
                <a:cs typeface="Arial"/>
              </a:rPr>
              <a:t>of</a:t>
            </a:r>
            <a:r>
              <a:rPr sz="3000" spc="-215" dirty="0">
                <a:solidFill>
                  <a:srgbClr val="001F5F"/>
                </a:solidFill>
                <a:latin typeface="Arial"/>
                <a:cs typeface="Arial"/>
              </a:rPr>
              <a:t> </a:t>
            </a:r>
            <a:r>
              <a:rPr sz="3000" spc="-5" dirty="0">
                <a:solidFill>
                  <a:srgbClr val="001F5F"/>
                </a:solidFill>
                <a:latin typeface="Arial"/>
                <a:cs typeface="Arial"/>
              </a:rPr>
              <a:t>entrapment</a:t>
            </a:r>
            <a:r>
              <a:rPr sz="3000" spc="-200" dirty="0">
                <a:solidFill>
                  <a:srgbClr val="001F5F"/>
                </a:solidFill>
                <a:latin typeface="Arial"/>
                <a:cs typeface="Arial"/>
              </a:rPr>
              <a:t> </a:t>
            </a:r>
            <a:r>
              <a:rPr sz="3000" spc="-75" dirty="0">
                <a:solidFill>
                  <a:srgbClr val="001F5F"/>
                </a:solidFill>
                <a:latin typeface="Arial"/>
                <a:cs typeface="Arial"/>
              </a:rPr>
              <a:t>due</a:t>
            </a:r>
            <a:r>
              <a:rPr sz="3000" spc="-215" dirty="0">
                <a:solidFill>
                  <a:srgbClr val="001F5F"/>
                </a:solidFill>
                <a:latin typeface="Arial"/>
                <a:cs typeface="Arial"/>
              </a:rPr>
              <a:t> </a:t>
            </a:r>
            <a:r>
              <a:rPr sz="3000" spc="125" dirty="0">
                <a:solidFill>
                  <a:srgbClr val="001F5F"/>
                </a:solidFill>
                <a:latin typeface="Arial"/>
                <a:cs typeface="Arial"/>
              </a:rPr>
              <a:t>to</a:t>
            </a:r>
            <a:r>
              <a:rPr sz="3000" spc="-210" dirty="0">
                <a:solidFill>
                  <a:srgbClr val="001F5F"/>
                </a:solidFill>
                <a:latin typeface="Arial"/>
                <a:cs typeface="Arial"/>
              </a:rPr>
              <a:t> </a:t>
            </a:r>
            <a:r>
              <a:rPr sz="3000" spc="-35" dirty="0">
                <a:solidFill>
                  <a:srgbClr val="001F5F"/>
                </a:solidFill>
                <a:latin typeface="Arial"/>
                <a:cs typeface="Arial"/>
              </a:rPr>
              <a:t>wedging.</a:t>
            </a:r>
            <a:endParaRPr sz="3000">
              <a:latin typeface="Arial"/>
              <a:cs typeface="Arial"/>
            </a:endParaRPr>
          </a:p>
          <a:p>
            <a:pPr marL="355600" marR="182880" indent="-342900">
              <a:lnSpc>
                <a:spcPct val="100000"/>
              </a:lnSpc>
              <a:spcBef>
                <a:spcPts val="720"/>
              </a:spcBef>
              <a:buChar char="•"/>
              <a:tabLst>
                <a:tab pos="354965" algn="l"/>
                <a:tab pos="355600" algn="l"/>
              </a:tabLst>
            </a:pPr>
            <a:r>
              <a:rPr sz="3000" spc="-160" dirty="0">
                <a:solidFill>
                  <a:srgbClr val="001F5F"/>
                </a:solidFill>
                <a:latin typeface="Arial"/>
                <a:cs typeface="Arial"/>
              </a:rPr>
              <a:t>This </a:t>
            </a:r>
            <a:r>
              <a:rPr sz="3000" spc="-145" dirty="0">
                <a:solidFill>
                  <a:srgbClr val="001F5F"/>
                </a:solidFill>
                <a:latin typeface="Arial"/>
                <a:cs typeface="Arial"/>
              </a:rPr>
              <a:t>space </a:t>
            </a:r>
            <a:r>
              <a:rPr sz="3000" spc="-114" dirty="0">
                <a:solidFill>
                  <a:srgbClr val="001F5F"/>
                </a:solidFill>
                <a:latin typeface="Arial"/>
                <a:cs typeface="Arial"/>
              </a:rPr>
              <a:t>may </a:t>
            </a:r>
            <a:r>
              <a:rPr sz="3000" spc="-105" dirty="0">
                <a:solidFill>
                  <a:srgbClr val="001F5F"/>
                </a:solidFill>
                <a:latin typeface="Arial"/>
                <a:cs typeface="Arial"/>
              </a:rPr>
              <a:t>change </a:t>
            </a:r>
            <a:r>
              <a:rPr sz="3000" spc="-30" dirty="0">
                <a:solidFill>
                  <a:srgbClr val="001F5F"/>
                </a:solidFill>
                <a:latin typeface="Arial"/>
                <a:cs typeface="Arial"/>
              </a:rPr>
              <a:t>when  </a:t>
            </a:r>
            <a:r>
              <a:rPr sz="3000" spc="-75" dirty="0">
                <a:solidFill>
                  <a:srgbClr val="001F5F"/>
                </a:solidFill>
                <a:latin typeface="Arial"/>
                <a:cs typeface="Arial"/>
              </a:rPr>
              <a:t>raising</a:t>
            </a:r>
            <a:r>
              <a:rPr sz="3000" spc="-190" dirty="0">
                <a:solidFill>
                  <a:srgbClr val="001F5F"/>
                </a:solidFill>
                <a:latin typeface="Arial"/>
                <a:cs typeface="Arial"/>
              </a:rPr>
              <a:t> </a:t>
            </a:r>
            <a:r>
              <a:rPr sz="3000" spc="35" dirty="0">
                <a:solidFill>
                  <a:srgbClr val="001F5F"/>
                </a:solidFill>
                <a:latin typeface="Arial"/>
                <a:cs typeface="Arial"/>
              </a:rPr>
              <a:t>or</a:t>
            </a:r>
            <a:r>
              <a:rPr sz="3000" spc="-200" dirty="0">
                <a:solidFill>
                  <a:srgbClr val="001F5F"/>
                </a:solidFill>
                <a:latin typeface="Arial"/>
                <a:cs typeface="Arial"/>
              </a:rPr>
              <a:t> </a:t>
            </a:r>
            <a:r>
              <a:rPr sz="3000" spc="-5" dirty="0">
                <a:solidFill>
                  <a:srgbClr val="001F5F"/>
                </a:solidFill>
                <a:latin typeface="Arial"/>
                <a:cs typeface="Arial"/>
              </a:rPr>
              <a:t>lowering</a:t>
            </a:r>
            <a:r>
              <a:rPr sz="3000" spc="-190" dirty="0">
                <a:solidFill>
                  <a:srgbClr val="001F5F"/>
                </a:solidFill>
                <a:latin typeface="Arial"/>
                <a:cs typeface="Arial"/>
              </a:rPr>
              <a:t> </a:t>
            </a:r>
            <a:r>
              <a:rPr sz="3000" spc="15" dirty="0">
                <a:solidFill>
                  <a:srgbClr val="001F5F"/>
                </a:solidFill>
                <a:latin typeface="Arial"/>
                <a:cs typeface="Arial"/>
              </a:rPr>
              <a:t>the</a:t>
            </a:r>
            <a:r>
              <a:rPr sz="3000" spc="-190" dirty="0">
                <a:solidFill>
                  <a:srgbClr val="001F5F"/>
                </a:solidFill>
                <a:latin typeface="Arial"/>
                <a:cs typeface="Arial"/>
              </a:rPr>
              <a:t> </a:t>
            </a:r>
            <a:r>
              <a:rPr sz="3000" spc="-105" dirty="0">
                <a:solidFill>
                  <a:srgbClr val="001F5F"/>
                </a:solidFill>
                <a:latin typeface="Arial"/>
                <a:cs typeface="Arial"/>
              </a:rPr>
              <a:t>head</a:t>
            </a:r>
            <a:r>
              <a:rPr sz="3000" spc="-190" dirty="0">
                <a:solidFill>
                  <a:srgbClr val="001F5F"/>
                </a:solidFill>
                <a:latin typeface="Arial"/>
                <a:cs typeface="Arial"/>
              </a:rPr>
              <a:t> </a:t>
            </a:r>
            <a:r>
              <a:rPr sz="3000" spc="35" dirty="0">
                <a:solidFill>
                  <a:srgbClr val="001F5F"/>
                </a:solidFill>
                <a:latin typeface="Arial"/>
                <a:cs typeface="Arial"/>
              </a:rPr>
              <a:t>or  </a:t>
            </a:r>
            <a:r>
              <a:rPr sz="3000" spc="110" dirty="0">
                <a:solidFill>
                  <a:srgbClr val="001F5F"/>
                </a:solidFill>
                <a:latin typeface="Arial"/>
                <a:cs typeface="Arial"/>
              </a:rPr>
              <a:t>foot</a:t>
            </a:r>
            <a:r>
              <a:rPr sz="3000" spc="-210" dirty="0">
                <a:solidFill>
                  <a:srgbClr val="001F5F"/>
                </a:solidFill>
                <a:latin typeface="Arial"/>
                <a:cs typeface="Arial"/>
              </a:rPr>
              <a:t> </a:t>
            </a:r>
            <a:r>
              <a:rPr sz="3000" spc="-75" dirty="0">
                <a:solidFill>
                  <a:srgbClr val="001F5F"/>
                </a:solidFill>
                <a:latin typeface="Arial"/>
                <a:cs typeface="Arial"/>
              </a:rPr>
              <a:t>sections</a:t>
            </a:r>
            <a:r>
              <a:rPr sz="3000" spc="-190" dirty="0">
                <a:solidFill>
                  <a:srgbClr val="001F5F"/>
                </a:solidFill>
                <a:latin typeface="Arial"/>
                <a:cs typeface="Arial"/>
              </a:rPr>
              <a:t> </a:t>
            </a:r>
            <a:r>
              <a:rPr sz="3000" spc="95" dirty="0">
                <a:solidFill>
                  <a:srgbClr val="001F5F"/>
                </a:solidFill>
                <a:latin typeface="Arial"/>
                <a:cs typeface="Arial"/>
              </a:rPr>
              <a:t>of</a:t>
            </a:r>
            <a:r>
              <a:rPr sz="3000" spc="-200" dirty="0">
                <a:solidFill>
                  <a:srgbClr val="001F5F"/>
                </a:solidFill>
                <a:latin typeface="Arial"/>
                <a:cs typeface="Arial"/>
              </a:rPr>
              <a:t> </a:t>
            </a:r>
            <a:r>
              <a:rPr sz="3000" spc="20" dirty="0">
                <a:solidFill>
                  <a:srgbClr val="001F5F"/>
                </a:solidFill>
                <a:latin typeface="Arial"/>
                <a:cs typeface="Arial"/>
              </a:rPr>
              <a:t>the</a:t>
            </a:r>
            <a:r>
              <a:rPr sz="3000" spc="-190" dirty="0">
                <a:solidFill>
                  <a:srgbClr val="001F5F"/>
                </a:solidFill>
                <a:latin typeface="Arial"/>
                <a:cs typeface="Arial"/>
              </a:rPr>
              <a:t> </a:t>
            </a:r>
            <a:r>
              <a:rPr sz="3000" spc="-60" dirty="0">
                <a:solidFill>
                  <a:srgbClr val="001F5F"/>
                </a:solidFill>
                <a:latin typeface="Arial"/>
                <a:cs typeface="Arial"/>
              </a:rPr>
              <a:t>bed.</a:t>
            </a:r>
            <a:endParaRPr sz="3000">
              <a:latin typeface="Arial"/>
              <a:cs typeface="Arial"/>
            </a:endParaRPr>
          </a:p>
        </p:txBody>
      </p:sp>
      <p:sp>
        <p:nvSpPr>
          <p:cNvPr id="7" name="object 7"/>
          <p:cNvSpPr/>
          <p:nvPr/>
        </p:nvSpPr>
        <p:spPr>
          <a:xfrm>
            <a:off x="109728" y="2090927"/>
            <a:ext cx="3259836" cy="3378708"/>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304800" y="2286000"/>
            <a:ext cx="2671826" cy="2790825"/>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0" y="5562626"/>
            <a:ext cx="9139450" cy="1295371"/>
          </a:xfrm>
          <a:prstGeom prst="rect">
            <a:avLst/>
          </a:prstGeom>
          <a:blipFill>
            <a:blip r:embed="rId5"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727131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2109216" y="0"/>
            <a:ext cx="772668" cy="995172"/>
          </a:xfrm>
          <a:prstGeom prst="rect">
            <a:avLst/>
          </a:prstGeom>
          <a:blipFill>
            <a:blip r:embed="rId2"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304800" y="228600"/>
            <a:ext cx="8529319" cy="1244600"/>
          </a:xfrm>
          <a:prstGeom prst="rect">
            <a:avLst/>
          </a:prstGeom>
        </p:spPr>
        <p:txBody>
          <a:bodyPr vert="horz" wrap="square" lIns="0" tIns="12065" rIns="0" bIns="0" rtlCol="0">
            <a:spAutoFit/>
          </a:bodyPr>
          <a:lstStyle/>
          <a:p>
            <a:pPr marL="457834" marR="5080" indent="97790">
              <a:lnSpc>
                <a:spcPct val="100000"/>
              </a:lnSpc>
              <a:spcBef>
                <a:spcPts val="95"/>
              </a:spcBef>
            </a:pPr>
            <a:r>
              <a:rPr spc="-260" dirty="0">
                <a:solidFill>
                  <a:srgbClr val="006FC0"/>
                </a:solidFill>
              </a:rPr>
              <a:t>Zone </a:t>
            </a:r>
            <a:r>
              <a:rPr spc="-350" dirty="0">
                <a:solidFill>
                  <a:srgbClr val="006FC0"/>
                </a:solidFill>
              </a:rPr>
              <a:t>7: </a:t>
            </a:r>
            <a:r>
              <a:rPr spc="-160" dirty="0"/>
              <a:t>Between </a:t>
            </a:r>
            <a:r>
              <a:rPr spc="-105" dirty="0"/>
              <a:t>the </a:t>
            </a:r>
            <a:r>
              <a:rPr spc="-245" dirty="0"/>
              <a:t>Head </a:t>
            </a:r>
            <a:r>
              <a:rPr spc="-114" dirty="0"/>
              <a:t>or</a:t>
            </a:r>
            <a:r>
              <a:rPr spc="-385" dirty="0"/>
              <a:t> </a:t>
            </a:r>
            <a:r>
              <a:rPr spc="-204" dirty="0"/>
              <a:t>Foot  </a:t>
            </a:r>
            <a:r>
              <a:rPr spc="-250" dirty="0"/>
              <a:t>Board </a:t>
            </a:r>
            <a:r>
              <a:rPr spc="-254" dirty="0"/>
              <a:t>and </a:t>
            </a:r>
            <a:r>
              <a:rPr spc="-105" dirty="0"/>
              <a:t>the </a:t>
            </a:r>
            <a:r>
              <a:rPr spc="-355" dirty="0"/>
              <a:t>End </a:t>
            </a:r>
            <a:r>
              <a:rPr spc="-50" dirty="0"/>
              <a:t>of </a:t>
            </a:r>
            <a:r>
              <a:rPr spc="-105" dirty="0"/>
              <a:t>the</a:t>
            </a:r>
            <a:r>
              <a:rPr spc="-515" dirty="0"/>
              <a:t> </a:t>
            </a:r>
            <a:r>
              <a:rPr spc="-150" dirty="0"/>
              <a:t>Mattress</a:t>
            </a:r>
          </a:p>
        </p:txBody>
      </p:sp>
      <p:sp>
        <p:nvSpPr>
          <p:cNvPr id="6" name="object 6"/>
          <p:cNvSpPr txBox="1">
            <a:spLocks noGrp="1"/>
          </p:cNvSpPr>
          <p:nvPr>
            <p:ph type="body" idx="1"/>
          </p:nvPr>
        </p:nvSpPr>
        <p:spPr>
          <a:prstGeom prst="rect">
            <a:avLst/>
          </a:prstGeom>
        </p:spPr>
        <p:txBody>
          <a:bodyPr vert="horz" wrap="square" lIns="0" tIns="53975" rIns="0" bIns="0" rtlCol="0">
            <a:spAutoFit/>
          </a:bodyPr>
          <a:lstStyle/>
          <a:p>
            <a:pPr marL="4274185" marR="5080" indent="-342900">
              <a:lnSpc>
                <a:spcPct val="90000"/>
              </a:lnSpc>
              <a:spcBef>
                <a:spcPts val="425"/>
              </a:spcBef>
              <a:buChar char="•"/>
              <a:tabLst>
                <a:tab pos="4273550" algn="l"/>
                <a:tab pos="4274185" algn="l"/>
              </a:tabLst>
            </a:pPr>
            <a:r>
              <a:rPr spc="-150" dirty="0"/>
              <a:t>The </a:t>
            </a:r>
            <a:r>
              <a:rPr spc="-135" dirty="0"/>
              <a:t>space </a:t>
            </a:r>
            <a:r>
              <a:rPr spc="-15" dirty="0"/>
              <a:t>between </a:t>
            </a:r>
            <a:r>
              <a:rPr spc="20" dirty="0"/>
              <a:t>the</a:t>
            </a:r>
            <a:r>
              <a:rPr spc="-340" dirty="0"/>
              <a:t> </a:t>
            </a:r>
            <a:r>
              <a:rPr spc="-75" dirty="0"/>
              <a:t>inside  </a:t>
            </a:r>
            <a:r>
              <a:rPr spc="-70" dirty="0"/>
              <a:t>surface </a:t>
            </a:r>
            <a:r>
              <a:rPr spc="85" dirty="0"/>
              <a:t>of </a:t>
            </a:r>
            <a:r>
              <a:rPr spc="20" dirty="0"/>
              <a:t>the </a:t>
            </a:r>
            <a:r>
              <a:rPr spc="-90" dirty="0"/>
              <a:t>head </a:t>
            </a:r>
            <a:r>
              <a:rPr spc="-30" dirty="0"/>
              <a:t>board </a:t>
            </a:r>
            <a:r>
              <a:rPr spc="30" dirty="0"/>
              <a:t>or  </a:t>
            </a:r>
            <a:r>
              <a:rPr spc="95" dirty="0"/>
              <a:t>foot</a:t>
            </a:r>
            <a:r>
              <a:rPr spc="-175" dirty="0"/>
              <a:t> </a:t>
            </a:r>
            <a:r>
              <a:rPr spc="-25" dirty="0"/>
              <a:t>board</a:t>
            </a:r>
            <a:r>
              <a:rPr spc="-165" dirty="0"/>
              <a:t> </a:t>
            </a:r>
            <a:r>
              <a:rPr spc="-80" dirty="0"/>
              <a:t>and</a:t>
            </a:r>
            <a:r>
              <a:rPr spc="-175" dirty="0"/>
              <a:t> </a:t>
            </a:r>
            <a:r>
              <a:rPr spc="20" dirty="0"/>
              <a:t>the</a:t>
            </a:r>
            <a:r>
              <a:rPr spc="-160" dirty="0"/>
              <a:t> </a:t>
            </a:r>
            <a:r>
              <a:rPr spc="-65" dirty="0"/>
              <a:t>end</a:t>
            </a:r>
            <a:r>
              <a:rPr spc="-180" dirty="0"/>
              <a:t> </a:t>
            </a:r>
            <a:r>
              <a:rPr spc="85" dirty="0"/>
              <a:t>of</a:t>
            </a:r>
            <a:r>
              <a:rPr spc="-175" dirty="0"/>
              <a:t> </a:t>
            </a:r>
            <a:r>
              <a:rPr spc="20" dirty="0"/>
              <a:t>the  </a:t>
            </a:r>
            <a:r>
              <a:rPr spc="-45" dirty="0"/>
              <a:t>mattress.</a:t>
            </a:r>
          </a:p>
          <a:p>
            <a:pPr marL="4274185" marR="37465" indent="-342900">
              <a:lnSpc>
                <a:spcPct val="90000"/>
              </a:lnSpc>
              <a:spcBef>
                <a:spcPts val="650"/>
              </a:spcBef>
              <a:buChar char="•"/>
              <a:tabLst>
                <a:tab pos="4273550" algn="l"/>
                <a:tab pos="4274185" algn="l"/>
              </a:tabLst>
            </a:pPr>
            <a:r>
              <a:rPr spc="-140" dirty="0"/>
              <a:t>This </a:t>
            </a:r>
            <a:r>
              <a:rPr spc="-135" dirty="0"/>
              <a:t>space </a:t>
            </a:r>
            <a:r>
              <a:rPr spc="-110" dirty="0"/>
              <a:t>may </a:t>
            </a:r>
            <a:r>
              <a:rPr spc="-35" dirty="0"/>
              <a:t>present </a:t>
            </a:r>
            <a:r>
              <a:rPr spc="-180" dirty="0"/>
              <a:t>a </a:t>
            </a:r>
            <a:r>
              <a:rPr spc="-55" dirty="0"/>
              <a:t>risk  </a:t>
            </a:r>
            <a:r>
              <a:rPr spc="85" dirty="0"/>
              <a:t>of </a:t>
            </a:r>
            <a:r>
              <a:rPr spc="-90" dirty="0"/>
              <a:t>head </a:t>
            </a:r>
            <a:r>
              <a:rPr spc="-10" dirty="0"/>
              <a:t>entrapment </a:t>
            </a:r>
            <a:r>
              <a:rPr spc="-25" dirty="0"/>
              <a:t>when  </a:t>
            </a:r>
            <a:r>
              <a:rPr spc="-15" dirty="0"/>
              <a:t>taking </a:t>
            </a:r>
            <a:r>
              <a:rPr spc="40" dirty="0"/>
              <a:t>into </a:t>
            </a:r>
            <a:r>
              <a:rPr spc="-45" dirty="0"/>
              <a:t>account </a:t>
            </a:r>
            <a:r>
              <a:rPr spc="20" dirty="0"/>
              <a:t>the  </a:t>
            </a:r>
            <a:r>
              <a:rPr spc="-40" dirty="0"/>
              <a:t>mattress compressibility, </a:t>
            </a:r>
            <a:r>
              <a:rPr spc="-105" dirty="0"/>
              <a:t>any  </a:t>
            </a:r>
            <a:r>
              <a:rPr spc="20" dirty="0"/>
              <a:t>shift </a:t>
            </a:r>
            <a:r>
              <a:rPr spc="85" dirty="0"/>
              <a:t>of </a:t>
            </a:r>
            <a:r>
              <a:rPr spc="20" dirty="0"/>
              <a:t>the </a:t>
            </a:r>
            <a:r>
              <a:rPr spc="-40" dirty="0"/>
              <a:t>mattress, </a:t>
            </a:r>
            <a:r>
              <a:rPr spc="-80" dirty="0"/>
              <a:t>and  </a:t>
            </a:r>
            <a:r>
              <a:rPr spc="-65" dirty="0"/>
              <a:t>degree</a:t>
            </a:r>
            <a:r>
              <a:rPr spc="-160" dirty="0"/>
              <a:t> </a:t>
            </a:r>
            <a:r>
              <a:rPr spc="85" dirty="0"/>
              <a:t>of</a:t>
            </a:r>
            <a:r>
              <a:rPr spc="-185" dirty="0"/>
              <a:t> </a:t>
            </a:r>
            <a:r>
              <a:rPr spc="-65" dirty="0"/>
              <a:t>play</a:t>
            </a:r>
            <a:r>
              <a:rPr spc="-185" dirty="0"/>
              <a:t> </a:t>
            </a:r>
            <a:r>
              <a:rPr spc="45" dirty="0"/>
              <a:t>from</a:t>
            </a:r>
            <a:r>
              <a:rPr spc="-180" dirty="0"/>
              <a:t> </a:t>
            </a:r>
            <a:r>
              <a:rPr spc="-60" dirty="0"/>
              <a:t>loosened  </a:t>
            </a:r>
            <a:r>
              <a:rPr spc="-90" dirty="0"/>
              <a:t>head </a:t>
            </a:r>
            <a:r>
              <a:rPr spc="30" dirty="0"/>
              <a:t>or </a:t>
            </a:r>
            <a:r>
              <a:rPr spc="100" dirty="0"/>
              <a:t>foot</a:t>
            </a:r>
            <a:r>
              <a:rPr spc="-440" dirty="0"/>
              <a:t> </a:t>
            </a:r>
            <a:r>
              <a:rPr spc="-60" dirty="0"/>
              <a:t>boards.</a:t>
            </a:r>
          </a:p>
        </p:txBody>
      </p:sp>
      <p:sp>
        <p:nvSpPr>
          <p:cNvPr id="7" name="object 7"/>
          <p:cNvSpPr/>
          <p:nvPr/>
        </p:nvSpPr>
        <p:spPr>
          <a:xfrm>
            <a:off x="605027" y="2189988"/>
            <a:ext cx="3159252" cy="2703576"/>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800100" y="2385948"/>
            <a:ext cx="2571750" cy="2114550"/>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2078399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4400" y="339293"/>
            <a:ext cx="7239000" cy="690574"/>
          </a:xfrm>
          <a:prstGeom prst="rect">
            <a:avLst/>
          </a:prstGeom>
        </p:spPr>
        <p:txBody>
          <a:bodyPr vert="horz" wrap="square" lIns="0" tIns="13335" rIns="0" bIns="0" rtlCol="0">
            <a:spAutoFit/>
          </a:bodyPr>
          <a:lstStyle/>
          <a:p>
            <a:pPr marL="12700" algn="ctr">
              <a:lnSpc>
                <a:spcPct val="100000"/>
              </a:lnSpc>
              <a:spcBef>
                <a:spcPts val="105"/>
              </a:spcBef>
            </a:pPr>
            <a:r>
              <a:rPr lang="en-US" sz="4400" dirty="0"/>
              <a:t>The Stats on Entrapment</a:t>
            </a:r>
            <a:endParaRPr sz="4400" dirty="0"/>
          </a:p>
        </p:txBody>
      </p:sp>
      <p:sp>
        <p:nvSpPr>
          <p:cNvPr id="8" name="object 8"/>
          <p:cNvSpPr txBox="1"/>
          <p:nvPr/>
        </p:nvSpPr>
        <p:spPr>
          <a:xfrm>
            <a:off x="508000" y="1066800"/>
            <a:ext cx="7945120" cy="4333879"/>
          </a:xfrm>
          <a:prstGeom prst="rect">
            <a:avLst/>
          </a:prstGeom>
        </p:spPr>
        <p:txBody>
          <a:bodyPr vert="horz" wrap="square" lIns="0" tIns="12065" rIns="0" bIns="0" rtlCol="0">
            <a:spAutoFit/>
          </a:bodyPr>
          <a:lstStyle/>
          <a:p>
            <a:pPr marL="355600" marR="82550" indent="-342900">
              <a:lnSpc>
                <a:spcPct val="100000"/>
              </a:lnSpc>
              <a:spcBef>
                <a:spcPts val="95"/>
              </a:spcBef>
              <a:buChar char="•"/>
              <a:tabLst>
                <a:tab pos="354965" algn="l"/>
                <a:tab pos="355600" algn="l"/>
              </a:tabLst>
            </a:pPr>
            <a:r>
              <a:rPr sz="2800" spc="-45" dirty="0">
                <a:solidFill>
                  <a:srgbClr val="001F5F"/>
                </a:solidFill>
                <a:latin typeface="Arial"/>
                <a:cs typeface="Arial"/>
              </a:rPr>
              <a:t>Between </a:t>
            </a:r>
            <a:r>
              <a:rPr sz="2800" spc="-165" dirty="0">
                <a:solidFill>
                  <a:srgbClr val="001F5F"/>
                </a:solidFill>
                <a:latin typeface="Arial"/>
                <a:cs typeface="Arial"/>
              </a:rPr>
              <a:t>1980 </a:t>
            </a:r>
            <a:r>
              <a:rPr sz="2800" spc="-85" dirty="0">
                <a:solidFill>
                  <a:srgbClr val="001F5F"/>
                </a:solidFill>
                <a:latin typeface="Arial"/>
                <a:cs typeface="Arial"/>
              </a:rPr>
              <a:t>and </a:t>
            </a:r>
            <a:r>
              <a:rPr lang="en-US" sz="2800" spc="-25" dirty="0">
                <a:solidFill>
                  <a:srgbClr val="001F5F"/>
                </a:solidFill>
                <a:latin typeface="Arial"/>
                <a:cs typeface="Arial"/>
              </a:rPr>
              <a:t>March</a:t>
            </a:r>
            <a:r>
              <a:rPr sz="2800" spc="-25" dirty="0">
                <a:solidFill>
                  <a:srgbClr val="001F5F"/>
                </a:solidFill>
                <a:latin typeface="Arial"/>
                <a:cs typeface="Arial"/>
              </a:rPr>
              <a:t> </a:t>
            </a:r>
            <a:r>
              <a:rPr sz="2800" spc="-80" dirty="0">
                <a:solidFill>
                  <a:srgbClr val="001F5F"/>
                </a:solidFill>
                <a:latin typeface="Arial"/>
                <a:cs typeface="Arial"/>
              </a:rPr>
              <a:t>20</a:t>
            </a:r>
            <a:r>
              <a:rPr lang="en-US" sz="2800" spc="-80" dirty="0">
                <a:solidFill>
                  <a:srgbClr val="001F5F"/>
                </a:solidFill>
                <a:latin typeface="Arial"/>
                <a:cs typeface="Arial"/>
              </a:rPr>
              <a:t>17</a:t>
            </a:r>
            <a:r>
              <a:rPr sz="2800" spc="-80" dirty="0">
                <a:solidFill>
                  <a:srgbClr val="001F5F"/>
                </a:solidFill>
                <a:latin typeface="Arial"/>
                <a:cs typeface="Arial"/>
              </a:rPr>
              <a:t>, </a:t>
            </a:r>
            <a:r>
              <a:rPr sz="2800" spc="-55" dirty="0">
                <a:solidFill>
                  <a:srgbClr val="001F5F"/>
                </a:solidFill>
                <a:latin typeface="Arial"/>
                <a:cs typeface="Arial"/>
              </a:rPr>
              <a:t>Health </a:t>
            </a:r>
            <a:r>
              <a:rPr sz="2800" spc="-190" dirty="0">
                <a:solidFill>
                  <a:srgbClr val="001F5F"/>
                </a:solidFill>
                <a:latin typeface="Arial"/>
                <a:cs typeface="Arial"/>
              </a:rPr>
              <a:t>Canada  </a:t>
            </a:r>
            <a:r>
              <a:rPr sz="2800" spc="-70" dirty="0">
                <a:solidFill>
                  <a:srgbClr val="001F5F"/>
                </a:solidFill>
                <a:latin typeface="Arial"/>
                <a:cs typeface="Arial"/>
              </a:rPr>
              <a:t>received </a:t>
            </a:r>
            <a:r>
              <a:rPr lang="en-US" sz="2800" spc="-385" dirty="0">
                <a:solidFill>
                  <a:srgbClr val="006FC0"/>
                </a:solidFill>
                <a:latin typeface="Arial"/>
                <a:cs typeface="Arial"/>
              </a:rPr>
              <a:t>126</a:t>
            </a:r>
            <a:r>
              <a:rPr sz="2800" spc="-385" dirty="0">
                <a:solidFill>
                  <a:srgbClr val="006FC0"/>
                </a:solidFill>
                <a:latin typeface="Arial"/>
                <a:cs typeface="Arial"/>
              </a:rPr>
              <a:t> </a:t>
            </a:r>
            <a:r>
              <a:rPr lang="en-US" sz="2800" spc="-385" dirty="0">
                <a:solidFill>
                  <a:srgbClr val="006FC0"/>
                </a:solidFill>
                <a:latin typeface="Arial"/>
                <a:cs typeface="Arial"/>
              </a:rPr>
              <a:t> </a:t>
            </a:r>
            <a:r>
              <a:rPr sz="2800" spc="-45" dirty="0">
                <a:solidFill>
                  <a:srgbClr val="006FC0"/>
                </a:solidFill>
                <a:latin typeface="Arial"/>
                <a:cs typeface="Arial"/>
              </a:rPr>
              <a:t>incidents </a:t>
            </a:r>
            <a:r>
              <a:rPr sz="2800" spc="85" dirty="0">
                <a:solidFill>
                  <a:srgbClr val="006FC0"/>
                </a:solidFill>
                <a:latin typeface="Arial"/>
                <a:cs typeface="Arial"/>
              </a:rPr>
              <a:t>of </a:t>
            </a:r>
            <a:r>
              <a:rPr sz="2800" spc="10" dirty="0">
                <a:solidFill>
                  <a:srgbClr val="006FC0"/>
                </a:solidFill>
                <a:latin typeface="Arial"/>
                <a:cs typeface="Arial"/>
              </a:rPr>
              <a:t>life </a:t>
            </a:r>
            <a:r>
              <a:rPr sz="2800" spc="-10" dirty="0">
                <a:solidFill>
                  <a:srgbClr val="006FC0"/>
                </a:solidFill>
                <a:latin typeface="Arial"/>
                <a:cs typeface="Arial"/>
              </a:rPr>
              <a:t>threatening </a:t>
            </a:r>
            <a:r>
              <a:rPr sz="2800" spc="-50" dirty="0">
                <a:solidFill>
                  <a:srgbClr val="006FC0"/>
                </a:solidFill>
                <a:latin typeface="Arial"/>
                <a:cs typeface="Arial"/>
              </a:rPr>
              <a:t>bed  </a:t>
            </a:r>
            <a:r>
              <a:rPr sz="2800" spc="-30" dirty="0">
                <a:solidFill>
                  <a:srgbClr val="006FC0"/>
                </a:solidFill>
                <a:latin typeface="Arial"/>
                <a:cs typeface="Arial"/>
              </a:rPr>
              <a:t>entrapments</a:t>
            </a:r>
            <a:r>
              <a:rPr sz="2800" spc="-180" dirty="0">
                <a:solidFill>
                  <a:srgbClr val="006FC0"/>
                </a:solidFill>
                <a:latin typeface="Arial"/>
                <a:cs typeface="Arial"/>
              </a:rPr>
              <a:t> </a:t>
            </a:r>
            <a:r>
              <a:rPr sz="2800" spc="-30" dirty="0">
                <a:solidFill>
                  <a:srgbClr val="001F5F"/>
                </a:solidFill>
                <a:latin typeface="Arial"/>
                <a:cs typeface="Arial"/>
              </a:rPr>
              <a:t>in</a:t>
            </a:r>
            <a:r>
              <a:rPr sz="2800" spc="-170" dirty="0">
                <a:solidFill>
                  <a:srgbClr val="001F5F"/>
                </a:solidFill>
                <a:latin typeface="Arial"/>
                <a:cs typeface="Arial"/>
              </a:rPr>
              <a:t> </a:t>
            </a:r>
            <a:r>
              <a:rPr sz="2800" spc="-175" dirty="0">
                <a:solidFill>
                  <a:srgbClr val="001F5F"/>
                </a:solidFill>
                <a:latin typeface="Arial"/>
                <a:cs typeface="Arial"/>
              </a:rPr>
              <a:t>Canada,</a:t>
            </a:r>
            <a:r>
              <a:rPr sz="2800" spc="-140" dirty="0">
                <a:solidFill>
                  <a:srgbClr val="001F5F"/>
                </a:solidFill>
                <a:latin typeface="Arial"/>
                <a:cs typeface="Arial"/>
              </a:rPr>
              <a:t> </a:t>
            </a:r>
            <a:r>
              <a:rPr lang="en-US" sz="2800" spc="-145" dirty="0">
                <a:solidFill>
                  <a:srgbClr val="006FC0"/>
                </a:solidFill>
                <a:latin typeface="Arial"/>
                <a:cs typeface="Arial"/>
              </a:rPr>
              <a:t>44 </a:t>
            </a:r>
            <a:r>
              <a:rPr sz="2800" spc="80" dirty="0">
                <a:solidFill>
                  <a:srgbClr val="006FC0"/>
                </a:solidFill>
                <a:latin typeface="Arial"/>
                <a:cs typeface="Arial"/>
              </a:rPr>
              <a:t>of</a:t>
            </a:r>
            <a:r>
              <a:rPr sz="2800" spc="-175" dirty="0">
                <a:solidFill>
                  <a:srgbClr val="006FC0"/>
                </a:solidFill>
                <a:latin typeface="Arial"/>
                <a:cs typeface="Arial"/>
              </a:rPr>
              <a:t> </a:t>
            </a:r>
            <a:r>
              <a:rPr sz="2800" spc="-25" dirty="0">
                <a:solidFill>
                  <a:srgbClr val="006FC0"/>
                </a:solidFill>
                <a:latin typeface="Arial"/>
                <a:cs typeface="Arial"/>
              </a:rPr>
              <a:t>which</a:t>
            </a:r>
            <a:r>
              <a:rPr sz="2800" spc="-165" dirty="0">
                <a:solidFill>
                  <a:srgbClr val="006FC0"/>
                </a:solidFill>
                <a:latin typeface="Arial"/>
                <a:cs typeface="Arial"/>
              </a:rPr>
              <a:t> </a:t>
            </a:r>
            <a:r>
              <a:rPr sz="2800" spc="-45" dirty="0">
                <a:solidFill>
                  <a:srgbClr val="006FC0"/>
                </a:solidFill>
                <a:latin typeface="Arial"/>
                <a:cs typeface="Arial"/>
              </a:rPr>
              <a:t>led</a:t>
            </a:r>
            <a:r>
              <a:rPr sz="2800" spc="-175" dirty="0">
                <a:solidFill>
                  <a:srgbClr val="006FC0"/>
                </a:solidFill>
                <a:latin typeface="Arial"/>
                <a:cs typeface="Arial"/>
              </a:rPr>
              <a:t> </a:t>
            </a:r>
            <a:r>
              <a:rPr sz="2800" spc="114" dirty="0">
                <a:solidFill>
                  <a:srgbClr val="006FC0"/>
                </a:solidFill>
                <a:latin typeface="Arial"/>
                <a:cs typeface="Arial"/>
              </a:rPr>
              <a:t>to</a:t>
            </a:r>
            <a:r>
              <a:rPr sz="2800" spc="-170" dirty="0">
                <a:solidFill>
                  <a:srgbClr val="006FC0"/>
                </a:solidFill>
                <a:latin typeface="Arial"/>
                <a:cs typeface="Arial"/>
              </a:rPr>
              <a:t> </a:t>
            </a:r>
            <a:r>
              <a:rPr sz="2800" spc="-65" dirty="0">
                <a:solidFill>
                  <a:srgbClr val="006FC0"/>
                </a:solidFill>
                <a:latin typeface="Arial"/>
                <a:cs typeface="Arial"/>
              </a:rPr>
              <a:t>deaths</a:t>
            </a:r>
            <a:r>
              <a:rPr sz="2800" spc="-65" dirty="0">
                <a:solidFill>
                  <a:srgbClr val="001F5F"/>
                </a:solidFill>
                <a:latin typeface="Arial"/>
                <a:cs typeface="Arial"/>
              </a:rPr>
              <a:t>.</a:t>
            </a:r>
            <a:endParaRPr lang="en-US" sz="2800" spc="-65" dirty="0">
              <a:solidFill>
                <a:srgbClr val="001F5F"/>
              </a:solidFill>
              <a:latin typeface="Arial"/>
              <a:cs typeface="Arial"/>
            </a:endParaRPr>
          </a:p>
          <a:p>
            <a:pPr marL="812800" marR="82550" lvl="1" indent="-342900">
              <a:spcBef>
                <a:spcPts val="95"/>
              </a:spcBef>
              <a:buChar char="•"/>
              <a:tabLst>
                <a:tab pos="354965" algn="l"/>
                <a:tab pos="355600" algn="l"/>
              </a:tabLst>
            </a:pPr>
            <a:r>
              <a:rPr lang="en-US" sz="2800" dirty="0">
                <a:solidFill>
                  <a:srgbClr val="002060"/>
                </a:solidFill>
                <a:latin typeface="Arial" panose="020B0604020202020204" pitchFamily="34" charset="0"/>
                <a:cs typeface="Arial" panose="020B0604020202020204" pitchFamily="34" charset="0"/>
              </a:rPr>
              <a:t>Between October 2009 and August 2012, 12 incidents and 3 deaths occurred. 8 out of the 12 cases occurred in nursing homes or long-term care facilities while the remaining incidents happened in hospitals (3) or at home (1). *(Only time period that setting is stated)</a:t>
            </a:r>
          </a:p>
        </p:txBody>
      </p:sp>
      <p:sp>
        <p:nvSpPr>
          <p:cNvPr id="9" name="object 9"/>
          <p:cNvSpPr/>
          <p:nvPr/>
        </p:nvSpPr>
        <p:spPr>
          <a:xfrm>
            <a:off x="6705600" y="5105400"/>
            <a:ext cx="2044954" cy="1752596"/>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0628792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4666488" y="5458967"/>
            <a:ext cx="547115" cy="789432"/>
          </a:xfrm>
          <a:prstGeom prst="rect">
            <a:avLst/>
          </a:prstGeom>
          <a:blipFill>
            <a:blip r:embed="rId2" cstate="print"/>
            <a:stretch>
              <a:fillRect/>
            </a:stretch>
          </a:blipFill>
        </p:spPr>
        <p:txBody>
          <a:bodyPr wrap="square" lIns="0" tIns="0" rIns="0" bIns="0" rtlCol="0"/>
          <a:lstStyle/>
          <a:p>
            <a:endParaRPr/>
          </a:p>
        </p:txBody>
      </p:sp>
      <p:sp>
        <p:nvSpPr>
          <p:cNvPr id="14" name="object 14"/>
          <p:cNvSpPr txBox="1"/>
          <p:nvPr/>
        </p:nvSpPr>
        <p:spPr>
          <a:xfrm>
            <a:off x="625348" y="943228"/>
            <a:ext cx="8082280" cy="4578176"/>
          </a:xfrm>
          <a:prstGeom prst="rect">
            <a:avLst/>
          </a:prstGeom>
        </p:spPr>
        <p:txBody>
          <a:bodyPr vert="horz" wrap="square" lIns="0" tIns="12700" rIns="0" bIns="0" rtlCol="0">
            <a:spAutoFit/>
          </a:bodyPr>
          <a:lstStyle/>
          <a:p>
            <a:pPr marL="469900" marR="130810" indent="-457200">
              <a:lnSpc>
                <a:spcPct val="100000"/>
              </a:lnSpc>
              <a:spcBef>
                <a:spcPts val="100"/>
              </a:spcBef>
              <a:buChar char="•"/>
              <a:tabLst>
                <a:tab pos="469265" algn="l"/>
                <a:tab pos="469900" algn="l"/>
                <a:tab pos="4295140" algn="l"/>
              </a:tabLst>
            </a:pPr>
            <a:r>
              <a:rPr sz="2400" spc="-30" dirty="0">
                <a:solidFill>
                  <a:srgbClr val="001F5F"/>
                </a:solidFill>
                <a:latin typeface="Arial"/>
                <a:cs typeface="Arial"/>
              </a:rPr>
              <a:t>Entrapment</a:t>
            </a:r>
            <a:r>
              <a:rPr sz="2400" spc="-140" dirty="0">
                <a:solidFill>
                  <a:srgbClr val="001F5F"/>
                </a:solidFill>
                <a:latin typeface="Arial"/>
                <a:cs typeface="Arial"/>
              </a:rPr>
              <a:t> </a:t>
            </a:r>
            <a:r>
              <a:rPr sz="2400" spc="-50" dirty="0">
                <a:solidFill>
                  <a:srgbClr val="001F5F"/>
                </a:solidFill>
                <a:latin typeface="Arial"/>
                <a:cs typeface="Arial"/>
              </a:rPr>
              <a:t>events</a:t>
            </a:r>
            <a:r>
              <a:rPr sz="2400" spc="-140" dirty="0">
                <a:solidFill>
                  <a:srgbClr val="001F5F"/>
                </a:solidFill>
                <a:latin typeface="Arial"/>
                <a:cs typeface="Arial"/>
              </a:rPr>
              <a:t> </a:t>
            </a:r>
            <a:r>
              <a:rPr sz="2400" spc="-45" dirty="0">
                <a:solidFill>
                  <a:srgbClr val="001F5F"/>
                </a:solidFill>
                <a:latin typeface="Arial"/>
                <a:cs typeface="Arial"/>
              </a:rPr>
              <a:t>account</a:t>
            </a:r>
            <a:r>
              <a:rPr sz="2400" spc="-145" dirty="0">
                <a:solidFill>
                  <a:srgbClr val="001F5F"/>
                </a:solidFill>
                <a:latin typeface="Arial"/>
                <a:cs typeface="Arial"/>
              </a:rPr>
              <a:t> </a:t>
            </a:r>
            <a:r>
              <a:rPr sz="2400" spc="65" dirty="0">
                <a:solidFill>
                  <a:srgbClr val="001F5F"/>
                </a:solidFill>
                <a:latin typeface="Arial"/>
                <a:cs typeface="Arial"/>
              </a:rPr>
              <a:t>for</a:t>
            </a:r>
            <a:r>
              <a:rPr sz="2400" spc="-145" dirty="0">
                <a:solidFill>
                  <a:srgbClr val="001F5F"/>
                </a:solidFill>
                <a:latin typeface="Arial"/>
                <a:cs typeface="Arial"/>
              </a:rPr>
              <a:t> </a:t>
            </a:r>
            <a:r>
              <a:rPr sz="2400" spc="-30" dirty="0">
                <a:solidFill>
                  <a:srgbClr val="001F5F"/>
                </a:solidFill>
                <a:latin typeface="Arial"/>
                <a:cs typeface="Arial"/>
              </a:rPr>
              <a:t>almost</a:t>
            </a:r>
            <a:r>
              <a:rPr sz="2400" spc="-155" dirty="0">
                <a:solidFill>
                  <a:srgbClr val="001F5F"/>
                </a:solidFill>
                <a:latin typeface="Arial"/>
                <a:cs typeface="Arial"/>
              </a:rPr>
              <a:t> </a:t>
            </a:r>
            <a:r>
              <a:rPr sz="2400" spc="-45" dirty="0">
                <a:solidFill>
                  <a:srgbClr val="001F5F"/>
                </a:solidFill>
                <a:latin typeface="Arial"/>
                <a:cs typeface="Arial"/>
              </a:rPr>
              <a:t>one</a:t>
            </a:r>
            <a:r>
              <a:rPr sz="2400" spc="-140" dirty="0">
                <a:solidFill>
                  <a:srgbClr val="001F5F"/>
                </a:solidFill>
                <a:latin typeface="Arial"/>
                <a:cs typeface="Arial"/>
              </a:rPr>
              <a:t> </a:t>
            </a:r>
            <a:r>
              <a:rPr sz="2400" spc="85" dirty="0">
                <a:solidFill>
                  <a:srgbClr val="001F5F"/>
                </a:solidFill>
                <a:latin typeface="Arial"/>
                <a:cs typeface="Arial"/>
              </a:rPr>
              <a:t>fifth</a:t>
            </a:r>
            <a:r>
              <a:rPr sz="2400" spc="-150" dirty="0">
                <a:solidFill>
                  <a:srgbClr val="001F5F"/>
                </a:solidFill>
                <a:latin typeface="Arial"/>
                <a:cs typeface="Arial"/>
              </a:rPr>
              <a:t> </a:t>
            </a:r>
            <a:r>
              <a:rPr sz="2400" spc="-145" dirty="0">
                <a:solidFill>
                  <a:srgbClr val="001F5F"/>
                </a:solidFill>
                <a:latin typeface="Arial"/>
                <a:cs typeface="Arial"/>
              </a:rPr>
              <a:t>(18.3</a:t>
            </a:r>
            <a:r>
              <a:rPr sz="2400" spc="-160" dirty="0">
                <a:solidFill>
                  <a:srgbClr val="001F5F"/>
                </a:solidFill>
                <a:latin typeface="Arial"/>
                <a:cs typeface="Arial"/>
              </a:rPr>
              <a:t> </a:t>
            </a:r>
            <a:r>
              <a:rPr sz="2400" spc="-445" dirty="0">
                <a:solidFill>
                  <a:srgbClr val="001F5F"/>
                </a:solidFill>
                <a:latin typeface="Arial"/>
                <a:cs typeface="Arial"/>
              </a:rPr>
              <a:t>%)</a:t>
            </a:r>
            <a:r>
              <a:rPr sz="2400" spc="-360" dirty="0">
                <a:solidFill>
                  <a:srgbClr val="001F5F"/>
                </a:solidFill>
                <a:latin typeface="Arial"/>
                <a:cs typeface="Arial"/>
              </a:rPr>
              <a:t> </a:t>
            </a:r>
            <a:r>
              <a:rPr lang="en-US" sz="2400" spc="-360" dirty="0">
                <a:solidFill>
                  <a:srgbClr val="001F5F"/>
                </a:solidFill>
                <a:latin typeface="Arial"/>
                <a:cs typeface="Arial"/>
              </a:rPr>
              <a:t> </a:t>
            </a:r>
            <a:r>
              <a:rPr sz="2400" spc="75" dirty="0">
                <a:solidFill>
                  <a:srgbClr val="001F5F"/>
                </a:solidFill>
                <a:latin typeface="Arial"/>
                <a:cs typeface="Arial"/>
              </a:rPr>
              <a:t>of  </a:t>
            </a:r>
            <a:r>
              <a:rPr sz="2400" spc="-45" dirty="0">
                <a:solidFill>
                  <a:srgbClr val="001F5F"/>
                </a:solidFill>
                <a:latin typeface="Arial"/>
                <a:cs typeface="Arial"/>
              </a:rPr>
              <a:t>all </a:t>
            </a:r>
            <a:r>
              <a:rPr sz="2400" spc="-40" dirty="0">
                <a:solidFill>
                  <a:srgbClr val="001F5F"/>
                </a:solidFill>
                <a:latin typeface="Arial"/>
                <a:cs typeface="Arial"/>
              </a:rPr>
              <a:t>types </a:t>
            </a:r>
            <a:r>
              <a:rPr sz="2400" spc="75" dirty="0">
                <a:solidFill>
                  <a:srgbClr val="001F5F"/>
                </a:solidFill>
                <a:latin typeface="Arial"/>
                <a:cs typeface="Arial"/>
              </a:rPr>
              <a:t>of</a:t>
            </a:r>
            <a:r>
              <a:rPr sz="2400" spc="-490" dirty="0">
                <a:solidFill>
                  <a:srgbClr val="001F5F"/>
                </a:solidFill>
                <a:latin typeface="Arial"/>
                <a:cs typeface="Arial"/>
              </a:rPr>
              <a:t> </a:t>
            </a:r>
            <a:r>
              <a:rPr sz="2400" spc="10" dirty="0">
                <a:solidFill>
                  <a:srgbClr val="001F5F"/>
                </a:solidFill>
                <a:latin typeface="Arial"/>
                <a:cs typeface="Arial"/>
              </a:rPr>
              <a:t>reported </a:t>
            </a:r>
            <a:r>
              <a:rPr sz="2400" spc="-40" dirty="0">
                <a:solidFill>
                  <a:srgbClr val="001F5F"/>
                </a:solidFill>
                <a:latin typeface="Arial"/>
                <a:cs typeface="Arial"/>
              </a:rPr>
              <a:t>bed</a:t>
            </a:r>
            <a:r>
              <a:rPr sz="2400" spc="-120" dirty="0">
                <a:solidFill>
                  <a:srgbClr val="001F5F"/>
                </a:solidFill>
                <a:latin typeface="Arial"/>
                <a:cs typeface="Arial"/>
              </a:rPr>
              <a:t> use	</a:t>
            </a:r>
            <a:r>
              <a:rPr sz="2400" spc="-40" dirty="0">
                <a:solidFill>
                  <a:srgbClr val="001F5F"/>
                </a:solidFill>
                <a:latin typeface="Arial"/>
                <a:cs typeface="Arial"/>
              </a:rPr>
              <a:t>problems, </a:t>
            </a:r>
            <a:r>
              <a:rPr sz="2400" spc="-75" dirty="0">
                <a:solidFill>
                  <a:srgbClr val="001F5F"/>
                </a:solidFill>
                <a:latin typeface="Arial"/>
                <a:cs typeface="Arial"/>
              </a:rPr>
              <a:t>and </a:t>
            </a:r>
            <a:r>
              <a:rPr sz="2400" spc="-45" dirty="0">
                <a:solidFill>
                  <a:srgbClr val="001F5F"/>
                </a:solidFill>
                <a:latin typeface="Arial"/>
                <a:cs typeface="Arial"/>
              </a:rPr>
              <a:t>account </a:t>
            </a:r>
            <a:r>
              <a:rPr sz="2400" spc="65" dirty="0">
                <a:solidFill>
                  <a:srgbClr val="001F5F"/>
                </a:solidFill>
                <a:latin typeface="Arial"/>
                <a:cs typeface="Arial"/>
              </a:rPr>
              <a:t>for  </a:t>
            </a:r>
            <a:r>
              <a:rPr sz="2400" spc="-370" dirty="0">
                <a:solidFill>
                  <a:srgbClr val="001F5F"/>
                </a:solidFill>
                <a:latin typeface="Arial"/>
                <a:cs typeface="Arial"/>
              </a:rPr>
              <a:t>63% </a:t>
            </a:r>
            <a:r>
              <a:rPr lang="en-US" sz="2400" spc="-370" dirty="0">
                <a:solidFill>
                  <a:srgbClr val="001F5F"/>
                </a:solidFill>
                <a:latin typeface="Arial"/>
                <a:cs typeface="Arial"/>
              </a:rPr>
              <a:t> </a:t>
            </a:r>
            <a:r>
              <a:rPr sz="2400" spc="75" dirty="0">
                <a:solidFill>
                  <a:srgbClr val="001F5F"/>
                </a:solidFill>
                <a:latin typeface="Arial"/>
                <a:cs typeface="Arial"/>
              </a:rPr>
              <a:t>of </a:t>
            </a:r>
            <a:r>
              <a:rPr sz="2400" spc="-45" dirty="0">
                <a:solidFill>
                  <a:srgbClr val="001F5F"/>
                </a:solidFill>
                <a:latin typeface="Arial"/>
                <a:cs typeface="Arial"/>
              </a:rPr>
              <a:t>bed </a:t>
            </a:r>
            <a:r>
              <a:rPr sz="2400" spc="-120" dirty="0">
                <a:solidFill>
                  <a:srgbClr val="001F5F"/>
                </a:solidFill>
                <a:latin typeface="Arial"/>
                <a:cs typeface="Arial"/>
              </a:rPr>
              <a:t>use </a:t>
            </a:r>
            <a:r>
              <a:rPr sz="2400" spc="-15" dirty="0">
                <a:solidFill>
                  <a:srgbClr val="001F5F"/>
                </a:solidFill>
                <a:latin typeface="Arial"/>
                <a:cs typeface="Arial"/>
              </a:rPr>
              <a:t>related</a:t>
            </a:r>
            <a:r>
              <a:rPr sz="2400" spc="-254" dirty="0">
                <a:solidFill>
                  <a:srgbClr val="001F5F"/>
                </a:solidFill>
                <a:latin typeface="Arial"/>
                <a:cs typeface="Arial"/>
              </a:rPr>
              <a:t> </a:t>
            </a:r>
            <a:r>
              <a:rPr sz="2400" spc="-60" dirty="0">
                <a:solidFill>
                  <a:srgbClr val="001F5F"/>
                </a:solidFill>
                <a:latin typeface="Arial"/>
                <a:cs typeface="Arial"/>
              </a:rPr>
              <a:t>deaths.</a:t>
            </a:r>
            <a:endParaRPr sz="2400" dirty="0">
              <a:latin typeface="Arial"/>
              <a:cs typeface="Arial"/>
            </a:endParaRPr>
          </a:p>
          <a:p>
            <a:pPr marL="469900" marR="5080" indent="-457200">
              <a:lnSpc>
                <a:spcPct val="100000"/>
              </a:lnSpc>
              <a:buChar char="•"/>
              <a:tabLst>
                <a:tab pos="469265" algn="l"/>
                <a:tab pos="469900" algn="l"/>
              </a:tabLst>
            </a:pPr>
            <a:r>
              <a:rPr sz="2400" spc="-95" dirty="0">
                <a:solidFill>
                  <a:srgbClr val="001F5F"/>
                </a:solidFill>
                <a:latin typeface="Arial"/>
                <a:cs typeface="Arial"/>
              </a:rPr>
              <a:t>There </a:t>
            </a:r>
            <a:r>
              <a:rPr sz="2400" spc="-105" dirty="0">
                <a:solidFill>
                  <a:srgbClr val="001F5F"/>
                </a:solidFill>
                <a:latin typeface="Arial"/>
                <a:cs typeface="Arial"/>
              </a:rPr>
              <a:t>is </a:t>
            </a:r>
            <a:r>
              <a:rPr sz="2400" spc="-100" dirty="0">
                <a:solidFill>
                  <a:srgbClr val="001F5F"/>
                </a:solidFill>
                <a:latin typeface="Arial"/>
                <a:cs typeface="Arial"/>
              </a:rPr>
              <a:t>an </a:t>
            </a:r>
            <a:r>
              <a:rPr sz="2400" spc="-20" dirty="0">
                <a:solidFill>
                  <a:srgbClr val="001F5F"/>
                </a:solidFill>
                <a:latin typeface="Arial"/>
                <a:cs typeface="Arial"/>
              </a:rPr>
              <a:t>incident </a:t>
            </a:r>
            <a:r>
              <a:rPr sz="2400" spc="10" dirty="0">
                <a:solidFill>
                  <a:srgbClr val="001F5F"/>
                </a:solidFill>
                <a:latin typeface="Arial"/>
                <a:cs typeface="Arial"/>
              </a:rPr>
              <a:t>reported </a:t>
            </a:r>
            <a:r>
              <a:rPr sz="2400" spc="-30" dirty="0">
                <a:solidFill>
                  <a:srgbClr val="001F5F"/>
                </a:solidFill>
                <a:latin typeface="Arial"/>
                <a:cs typeface="Arial"/>
              </a:rPr>
              <a:t>almost </a:t>
            </a:r>
            <a:r>
              <a:rPr sz="2400" spc="-60" dirty="0">
                <a:solidFill>
                  <a:srgbClr val="001F5F"/>
                </a:solidFill>
                <a:latin typeface="Arial"/>
                <a:cs typeface="Arial"/>
              </a:rPr>
              <a:t>every </a:t>
            </a:r>
            <a:r>
              <a:rPr sz="2400" spc="-170" dirty="0">
                <a:solidFill>
                  <a:srgbClr val="001F5F"/>
                </a:solidFill>
                <a:latin typeface="Arial"/>
                <a:cs typeface="Arial"/>
              </a:rPr>
              <a:t>3 </a:t>
            </a:r>
            <a:r>
              <a:rPr sz="2400" spc="-20" dirty="0">
                <a:solidFill>
                  <a:srgbClr val="001F5F"/>
                </a:solidFill>
                <a:latin typeface="Arial"/>
                <a:cs typeface="Arial"/>
              </a:rPr>
              <a:t>months </a:t>
            </a:r>
            <a:r>
              <a:rPr sz="2400" spc="-25" dirty="0">
                <a:solidFill>
                  <a:srgbClr val="001F5F"/>
                </a:solidFill>
                <a:latin typeface="Arial"/>
                <a:cs typeface="Arial"/>
              </a:rPr>
              <a:t>in  </a:t>
            </a:r>
            <a:r>
              <a:rPr sz="2400" spc="-165" dirty="0">
                <a:solidFill>
                  <a:srgbClr val="001F5F"/>
                </a:solidFill>
                <a:latin typeface="Arial"/>
                <a:cs typeface="Arial"/>
              </a:rPr>
              <a:t>Canada </a:t>
            </a:r>
            <a:r>
              <a:rPr sz="2400" spc="-25" dirty="0">
                <a:solidFill>
                  <a:srgbClr val="001F5F"/>
                </a:solidFill>
                <a:latin typeface="Arial"/>
                <a:cs typeface="Arial"/>
              </a:rPr>
              <a:t>where </a:t>
            </a:r>
            <a:r>
              <a:rPr sz="2400" spc="-100" dirty="0">
                <a:solidFill>
                  <a:srgbClr val="001F5F"/>
                </a:solidFill>
                <a:latin typeface="Arial"/>
                <a:cs typeface="Arial"/>
              </a:rPr>
              <a:t>an </a:t>
            </a:r>
            <a:r>
              <a:rPr sz="2400" spc="-10" dirty="0">
                <a:solidFill>
                  <a:srgbClr val="001F5F"/>
                </a:solidFill>
                <a:latin typeface="Arial"/>
                <a:cs typeface="Arial"/>
              </a:rPr>
              <a:t>entrapment </a:t>
            </a:r>
            <a:r>
              <a:rPr sz="2400" spc="25" dirty="0">
                <a:solidFill>
                  <a:srgbClr val="001F5F"/>
                </a:solidFill>
                <a:latin typeface="Arial"/>
                <a:cs typeface="Arial"/>
              </a:rPr>
              <a:t>or </a:t>
            </a:r>
            <a:r>
              <a:rPr sz="2400" spc="-25" dirty="0">
                <a:solidFill>
                  <a:srgbClr val="001F5F"/>
                </a:solidFill>
                <a:latin typeface="Arial"/>
                <a:cs typeface="Arial"/>
              </a:rPr>
              <a:t>rail </a:t>
            </a:r>
            <a:r>
              <a:rPr sz="2400" spc="-20" dirty="0">
                <a:solidFill>
                  <a:srgbClr val="001F5F"/>
                </a:solidFill>
                <a:latin typeface="Arial"/>
                <a:cs typeface="Arial"/>
              </a:rPr>
              <a:t>latch </a:t>
            </a:r>
            <a:r>
              <a:rPr sz="2400" spc="-15" dirty="0">
                <a:solidFill>
                  <a:srgbClr val="001F5F"/>
                </a:solidFill>
                <a:latin typeface="Arial"/>
                <a:cs typeface="Arial"/>
              </a:rPr>
              <a:t>failure </a:t>
            </a:r>
            <a:r>
              <a:rPr sz="2400" spc="-75" dirty="0">
                <a:solidFill>
                  <a:srgbClr val="001F5F"/>
                </a:solidFill>
                <a:latin typeface="Arial"/>
                <a:cs typeface="Arial"/>
              </a:rPr>
              <a:t>occurs.  </a:t>
            </a:r>
            <a:r>
              <a:rPr sz="2400" spc="-135" dirty="0">
                <a:solidFill>
                  <a:srgbClr val="001F5F"/>
                </a:solidFill>
                <a:latin typeface="Arial"/>
                <a:cs typeface="Arial"/>
              </a:rPr>
              <a:t>Since</a:t>
            </a:r>
            <a:r>
              <a:rPr sz="2400" spc="-125" dirty="0">
                <a:solidFill>
                  <a:srgbClr val="001F5F"/>
                </a:solidFill>
                <a:latin typeface="Arial"/>
                <a:cs typeface="Arial"/>
              </a:rPr>
              <a:t> </a:t>
            </a:r>
            <a:r>
              <a:rPr sz="2400" spc="-70" dirty="0">
                <a:solidFill>
                  <a:srgbClr val="001F5F"/>
                </a:solidFill>
                <a:latin typeface="Arial"/>
                <a:cs typeface="Arial"/>
              </a:rPr>
              <a:t>device</a:t>
            </a:r>
            <a:r>
              <a:rPr sz="2400" spc="-135" dirty="0">
                <a:solidFill>
                  <a:srgbClr val="001F5F"/>
                </a:solidFill>
                <a:latin typeface="Arial"/>
                <a:cs typeface="Arial"/>
              </a:rPr>
              <a:t> </a:t>
            </a:r>
            <a:r>
              <a:rPr sz="2400" spc="-40" dirty="0">
                <a:solidFill>
                  <a:srgbClr val="001F5F"/>
                </a:solidFill>
                <a:latin typeface="Arial"/>
                <a:cs typeface="Arial"/>
              </a:rPr>
              <a:t>incidents</a:t>
            </a:r>
            <a:r>
              <a:rPr sz="2400" spc="-125" dirty="0">
                <a:solidFill>
                  <a:srgbClr val="001F5F"/>
                </a:solidFill>
                <a:latin typeface="Arial"/>
                <a:cs typeface="Arial"/>
              </a:rPr>
              <a:t> </a:t>
            </a:r>
            <a:r>
              <a:rPr sz="2400" spc="-50" dirty="0">
                <a:solidFill>
                  <a:srgbClr val="001F5F"/>
                </a:solidFill>
                <a:latin typeface="Arial"/>
                <a:cs typeface="Arial"/>
              </a:rPr>
              <a:t>generally</a:t>
            </a:r>
            <a:r>
              <a:rPr sz="2400" spc="-150" dirty="0">
                <a:solidFill>
                  <a:srgbClr val="001F5F"/>
                </a:solidFill>
                <a:latin typeface="Arial"/>
                <a:cs typeface="Arial"/>
              </a:rPr>
              <a:t> </a:t>
            </a:r>
            <a:r>
              <a:rPr sz="2400" spc="10" dirty="0">
                <a:solidFill>
                  <a:srgbClr val="001F5F"/>
                </a:solidFill>
                <a:latin typeface="Arial"/>
                <a:cs typeface="Arial"/>
              </a:rPr>
              <a:t>tend</a:t>
            </a:r>
            <a:r>
              <a:rPr sz="2400" spc="-130" dirty="0">
                <a:solidFill>
                  <a:srgbClr val="001F5F"/>
                </a:solidFill>
                <a:latin typeface="Arial"/>
                <a:cs typeface="Arial"/>
              </a:rPr>
              <a:t> </a:t>
            </a:r>
            <a:r>
              <a:rPr sz="2400" spc="100" dirty="0">
                <a:solidFill>
                  <a:srgbClr val="001F5F"/>
                </a:solidFill>
                <a:latin typeface="Arial"/>
                <a:cs typeface="Arial"/>
              </a:rPr>
              <a:t>to</a:t>
            </a:r>
            <a:r>
              <a:rPr sz="2400" spc="-140" dirty="0">
                <a:solidFill>
                  <a:srgbClr val="001F5F"/>
                </a:solidFill>
                <a:latin typeface="Arial"/>
                <a:cs typeface="Arial"/>
              </a:rPr>
              <a:t> </a:t>
            </a:r>
            <a:r>
              <a:rPr sz="2400" spc="-55" dirty="0">
                <a:solidFill>
                  <a:srgbClr val="001F5F"/>
                </a:solidFill>
                <a:latin typeface="Arial"/>
                <a:cs typeface="Arial"/>
              </a:rPr>
              <a:t>be</a:t>
            </a:r>
            <a:r>
              <a:rPr sz="2400" spc="-140" dirty="0">
                <a:solidFill>
                  <a:srgbClr val="001F5F"/>
                </a:solidFill>
                <a:latin typeface="Arial"/>
                <a:cs typeface="Arial"/>
              </a:rPr>
              <a:t> </a:t>
            </a:r>
            <a:r>
              <a:rPr sz="2400" spc="-25" dirty="0">
                <a:solidFill>
                  <a:srgbClr val="001F5F"/>
                </a:solidFill>
                <a:latin typeface="Arial"/>
                <a:cs typeface="Arial"/>
              </a:rPr>
              <a:t>under-reported,  </a:t>
            </a:r>
            <a:r>
              <a:rPr sz="2400" spc="15" dirty="0">
                <a:solidFill>
                  <a:srgbClr val="001F5F"/>
                </a:solidFill>
                <a:latin typeface="Arial"/>
                <a:cs typeface="Arial"/>
              </a:rPr>
              <a:t>the </a:t>
            </a:r>
            <a:r>
              <a:rPr sz="2400" spc="-35" dirty="0">
                <a:solidFill>
                  <a:srgbClr val="001F5F"/>
                </a:solidFill>
                <a:latin typeface="Arial"/>
                <a:cs typeface="Arial"/>
              </a:rPr>
              <a:t>number </a:t>
            </a:r>
            <a:r>
              <a:rPr sz="2400" spc="75" dirty="0">
                <a:solidFill>
                  <a:srgbClr val="001F5F"/>
                </a:solidFill>
                <a:latin typeface="Arial"/>
                <a:cs typeface="Arial"/>
              </a:rPr>
              <a:t>of </a:t>
            </a:r>
            <a:r>
              <a:rPr sz="2400" spc="-50" dirty="0">
                <a:solidFill>
                  <a:srgbClr val="001F5F"/>
                </a:solidFill>
                <a:latin typeface="Arial"/>
                <a:cs typeface="Arial"/>
              </a:rPr>
              <a:t>actual </a:t>
            </a:r>
            <a:r>
              <a:rPr sz="2400" spc="-10" dirty="0">
                <a:solidFill>
                  <a:srgbClr val="001F5F"/>
                </a:solidFill>
                <a:latin typeface="Arial"/>
                <a:cs typeface="Arial"/>
              </a:rPr>
              <a:t>entrapment </a:t>
            </a:r>
            <a:r>
              <a:rPr sz="2400" spc="-60" dirty="0">
                <a:solidFill>
                  <a:srgbClr val="001F5F"/>
                </a:solidFill>
                <a:latin typeface="Arial"/>
                <a:cs typeface="Arial"/>
              </a:rPr>
              <a:t>deaths </a:t>
            </a:r>
            <a:r>
              <a:rPr sz="2400" spc="-105" dirty="0">
                <a:solidFill>
                  <a:srgbClr val="001F5F"/>
                </a:solidFill>
                <a:latin typeface="Arial"/>
                <a:cs typeface="Arial"/>
              </a:rPr>
              <a:t>is </a:t>
            </a:r>
            <a:r>
              <a:rPr sz="2400" spc="-35" dirty="0">
                <a:solidFill>
                  <a:srgbClr val="001F5F"/>
                </a:solidFill>
                <a:latin typeface="Arial"/>
                <a:cs typeface="Arial"/>
              </a:rPr>
              <a:t>likely</a:t>
            </a:r>
            <a:r>
              <a:rPr sz="2400" spc="-60" dirty="0">
                <a:solidFill>
                  <a:srgbClr val="001F5F"/>
                </a:solidFill>
                <a:latin typeface="Arial"/>
                <a:cs typeface="Arial"/>
              </a:rPr>
              <a:t> </a:t>
            </a:r>
            <a:r>
              <a:rPr sz="2400" spc="-35" dirty="0">
                <a:solidFill>
                  <a:srgbClr val="001F5F"/>
                </a:solidFill>
                <a:latin typeface="Arial"/>
                <a:cs typeface="Arial"/>
              </a:rPr>
              <a:t>higher.</a:t>
            </a:r>
            <a:endParaRPr sz="2400" dirty="0">
              <a:latin typeface="Arial"/>
              <a:cs typeface="Arial"/>
            </a:endParaRPr>
          </a:p>
          <a:p>
            <a:pPr marL="423545" marR="1569085" algn="ctr">
              <a:lnSpc>
                <a:spcPct val="100000"/>
              </a:lnSpc>
              <a:spcBef>
                <a:spcPts val="1980"/>
              </a:spcBef>
            </a:pPr>
            <a:r>
              <a:rPr sz="2800" b="1" spc="-140" dirty="0">
                <a:solidFill>
                  <a:srgbClr val="79B609"/>
                </a:solidFill>
                <a:latin typeface="Arial"/>
                <a:cs typeface="Arial"/>
              </a:rPr>
              <a:t>Although </a:t>
            </a:r>
            <a:r>
              <a:rPr sz="2800" b="1" spc="-75" dirty="0">
                <a:solidFill>
                  <a:srgbClr val="79B609"/>
                </a:solidFill>
                <a:latin typeface="Arial"/>
                <a:cs typeface="Arial"/>
              </a:rPr>
              <a:t>the </a:t>
            </a:r>
            <a:r>
              <a:rPr sz="2800" b="1" spc="-175" dirty="0">
                <a:solidFill>
                  <a:srgbClr val="79B609"/>
                </a:solidFill>
                <a:latin typeface="Arial"/>
                <a:cs typeface="Arial"/>
              </a:rPr>
              <a:t>occurrence </a:t>
            </a:r>
            <a:r>
              <a:rPr sz="2800" b="1" spc="-35" dirty="0">
                <a:solidFill>
                  <a:srgbClr val="79B609"/>
                </a:solidFill>
                <a:latin typeface="Arial"/>
                <a:cs typeface="Arial"/>
              </a:rPr>
              <a:t>of</a:t>
            </a:r>
            <a:r>
              <a:rPr sz="2800" b="1" spc="-320" dirty="0">
                <a:solidFill>
                  <a:srgbClr val="79B609"/>
                </a:solidFill>
                <a:latin typeface="Arial"/>
                <a:cs typeface="Arial"/>
              </a:rPr>
              <a:t> </a:t>
            </a:r>
            <a:r>
              <a:rPr sz="2800" b="1" spc="-100" dirty="0">
                <a:solidFill>
                  <a:srgbClr val="79B609"/>
                </a:solidFill>
                <a:latin typeface="Arial"/>
                <a:cs typeface="Arial"/>
              </a:rPr>
              <a:t>entrapment  </a:t>
            </a:r>
            <a:r>
              <a:rPr sz="2800" b="1" spc="-160" dirty="0">
                <a:solidFill>
                  <a:srgbClr val="79B609"/>
                </a:solidFill>
                <a:latin typeface="Arial"/>
                <a:cs typeface="Arial"/>
              </a:rPr>
              <a:t>events </a:t>
            </a:r>
            <a:r>
              <a:rPr sz="2800" b="1" spc="-240" dirty="0">
                <a:solidFill>
                  <a:srgbClr val="79B609"/>
                </a:solidFill>
                <a:latin typeface="Arial"/>
                <a:cs typeface="Arial"/>
              </a:rPr>
              <a:t>is </a:t>
            </a:r>
            <a:r>
              <a:rPr sz="2800" b="1" spc="-90" dirty="0">
                <a:solidFill>
                  <a:srgbClr val="79B609"/>
                </a:solidFill>
                <a:latin typeface="Arial"/>
                <a:cs typeface="Arial"/>
              </a:rPr>
              <a:t>rare, </a:t>
            </a:r>
            <a:r>
              <a:rPr sz="2800" b="1" spc="-114" dirty="0">
                <a:solidFill>
                  <a:srgbClr val="79B609"/>
                </a:solidFill>
                <a:latin typeface="Arial"/>
                <a:cs typeface="Arial"/>
              </a:rPr>
              <a:t>when </a:t>
            </a:r>
            <a:r>
              <a:rPr sz="2800" b="1" spc="-105" dirty="0">
                <a:solidFill>
                  <a:srgbClr val="79B609"/>
                </a:solidFill>
                <a:latin typeface="Arial"/>
                <a:cs typeface="Arial"/>
              </a:rPr>
              <a:t>they </a:t>
            </a:r>
            <a:r>
              <a:rPr sz="2800" b="1" spc="-165" dirty="0">
                <a:solidFill>
                  <a:srgbClr val="79B609"/>
                </a:solidFill>
                <a:latin typeface="Arial"/>
                <a:cs typeface="Arial"/>
              </a:rPr>
              <a:t>do </a:t>
            </a:r>
            <a:r>
              <a:rPr sz="2800" b="1" spc="-204" dirty="0">
                <a:solidFill>
                  <a:srgbClr val="79B609"/>
                </a:solidFill>
                <a:latin typeface="Arial"/>
                <a:cs typeface="Arial"/>
              </a:rPr>
              <a:t>occur, </a:t>
            </a:r>
            <a:r>
              <a:rPr sz="2800" b="1" spc="-75" dirty="0">
                <a:solidFill>
                  <a:srgbClr val="79B609"/>
                </a:solidFill>
                <a:latin typeface="Arial"/>
                <a:cs typeface="Arial"/>
              </a:rPr>
              <a:t>the  </a:t>
            </a:r>
            <a:r>
              <a:rPr sz="2800" b="1" spc="-145" dirty="0">
                <a:solidFill>
                  <a:srgbClr val="79B609"/>
                </a:solidFill>
                <a:latin typeface="Arial"/>
                <a:cs typeface="Arial"/>
              </a:rPr>
              <a:t>outcome </a:t>
            </a:r>
            <a:r>
              <a:rPr sz="2800" b="1" spc="-229" dirty="0">
                <a:solidFill>
                  <a:srgbClr val="79B609"/>
                </a:solidFill>
                <a:latin typeface="Arial"/>
                <a:cs typeface="Arial"/>
              </a:rPr>
              <a:t>can </a:t>
            </a:r>
            <a:r>
              <a:rPr sz="2800" b="1" spc="-145" dirty="0">
                <a:solidFill>
                  <a:srgbClr val="79B609"/>
                </a:solidFill>
                <a:latin typeface="Arial"/>
                <a:cs typeface="Arial"/>
              </a:rPr>
              <a:t>be </a:t>
            </a:r>
            <a:r>
              <a:rPr sz="2800" b="1" spc="-55" dirty="0">
                <a:solidFill>
                  <a:srgbClr val="79B609"/>
                </a:solidFill>
                <a:latin typeface="Arial"/>
                <a:cs typeface="Arial"/>
              </a:rPr>
              <a:t>fatal </a:t>
            </a:r>
            <a:r>
              <a:rPr sz="2800" b="1" spc="-85" dirty="0">
                <a:solidFill>
                  <a:srgbClr val="79B609"/>
                </a:solidFill>
                <a:latin typeface="Arial"/>
                <a:cs typeface="Arial"/>
              </a:rPr>
              <a:t>yet </a:t>
            </a:r>
            <a:r>
              <a:rPr sz="2800" b="1" spc="-240" dirty="0">
                <a:solidFill>
                  <a:srgbClr val="79B609"/>
                </a:solidFill>
                <a:latin typeface="Arial"/>
                <a:cs typeface="Arial"/>
              </a:rPr>
              <a:t>is </a:t>
            </a:r>
            <a:r>
              <a:rPr sz="2800" b="1" spc="-60" dirty="0">
                <a:solidFill>
                  <a:srgbClr val="79B609"/>
                </a:solidFill>
                <a:latin typeface="Arial"/>
                <a:cs typeface="Arial"/>
              </a:rPr>
              <a:t>often  </a:t>
            </a:r>
            <a:r>
              <a:rPr sz="2800" b="1" spc="-125" dirty="0">
                <a:solidFill>
                  <a:srgbClr val="79B609"/>
                </a:solidFill>
                <a:latin typeface="Arial"/>
                <a:cs typeface="Arial"/>
              </a:rPr>
              <a:t>preventable!</a:t>
            </a:r>
            <a:endParaRPr sz="2800" dirty="0">
              <a:latin typeface="Arial"/>
              <a:cs typeface="Arial"/>
            </a:endParaRPr>
          </a:p>
        </p:txBody>
      </p:sp>
      <p:sp>
        <p:nvSpPr>
          <p:cNvPr id="15" name="object 15"/>
          <p:cNvSpPr txBox="1">
            <a:spLocks noGrp="1"/>
          </p:cNvSpPr>
          <p:nvPr>
            <p:ph type="title"/>
          </p:nvPr>
        </p:nvSpPr>
        <p:spPr>
          <a:xfrm>
            <a:off x="762000" y="263093"/>
            <a:ext cx="7756652" cy="690574"/>
          </a:xfrm>
          <a:prstGeom prst="rect">
            <a:avLst/>
          </a:prstGeom>
        </p:spPr>
        <p:txBody>
          <a:bodyPr vert="horz" wrap="square" lIns="0" tIns="13335" rIns="0" bIns="0" rtlCol="0">
            <a:spAutoFit/>
          </a:bodyPr>
          <a:lstStyle/>
          <a:p>
            <a:pPr marL="12700" algn="ctr">
              <a:lnSpc>
                <a:spcPct val="100000"/>
              </a:lnSpc>
              <a:spcBef>
                <a:spcPts val="105"/>
              </a:spcBef>
            </a:pPr>
            <a:r>
              <a:rPr lang="en-US" sz="4400" dirty="0"/>
              <a:t>The Stats on Entrapment</a:t>
            </a:r>
            <a:endParaRPr sz="4400" dirty="0"/>
          </a:p>
        </p:txBody>
      </p:sp>
      <p:sp>
        <p:nvSpPr>
          <p:cNvPr id="16" name="object 16"/>
          <p:cNvSpPr/>
          <p:nvPr/>
        </p:nvSpPr>
        <p:spPr>
          <a:xfrm>
            <a:off x="6858000" y="4948453"/>
            <a:ext cx="2285999" cy="1909544"/>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632031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95400"/>
            <a:ext cx="8639809" cy="5293757"/>
          </a:xfrm>
        </p:spPr>
        <p:txBody>
          <a:bodyPr/>
          <a:lstStyle/>
          <a:p>
            <a:r>
              <a:rPr lang="en-US" sz="2800" dirty="0" smtClean="0"/>
              <a:t>Bed related deaths between 1975 </a:t>
            </a:r>
            <a:r>
              <a:rPr lang="en-US" sz="2800" dirty="0"/>
              <a:t>and </a:t>
            </a:r>
            <a:r>
              <a:rPr lang="en-US" sz="2800" dirty="0" smtClean="0"/>
              <a:t>2006 were </a:t>
            </a:r>
            <a:r>
              <a:rPr lang="en-US" sz="2800" dirty="0"/>
              <a:t>examined at the Department of </a:t>
            </a:r>
            <a:r>
              <a:rPr lang="en-US" sz="2800" dirty="0" smtClean="0"/>
              <a:t>Forensic Medicine at A University hospital:</a:t>
            </a:r>
          </a:p>
          <a:p>
            <a:endParaRPr lang="en-US" sz="2800" dirty="0" smtClean="0"/>
          </a:p>
          <a:p>
            <a:r>
              <a:rPr lang="en-US" sz="2800" dirty="0" smtClean="0"/>
              <a:t>Bedrail related (entrapment)			23%</a:t>
            </a:r>
          </a:p>
          <a:p>
            <a:r>
              <a:rPr lang="en-US" sz="2800" dirty="0" smtClean="0"/>
              <a:t>Fixation related (involving a restraint) 	32%</a:t>
            </a:r>
          </a:p>
          <a:p>
            <a:r>
              <a:rPr lang="en-US" sz="2800" dirty="0" smtClean="0"/>
              <a:t>Patient Hoist related				15%</a:t>
            </a:r>
          </a:p>
          <a:p>
            <a:r>
              <a:rPr lang="en-US" sz="2800" dirty="0" smtClean="0"/>
              <a:t>Falling out of bed					15%</a:t>
            </a:r>
          </a:p>
          <a:p>
            <a:r>
              <a:rPr lang="en-US" sz="2800" dirty="0" smtClean="0"/>
              <a:t>Manuel strangulation/hanging		15%</a:t>
            </a:r>
          </a:p>
          <a:p>
            <a:endParaRPr lang="en-US" sz="1800" dirty="0" smtClean="0">
              <a:solidFill>
                <a:srgbClr val="3A3A3A"/>
              </a:solidFill>
              <a:latin typeface="Source Sans Pro"/>
            </a:endParaRPr>
          </a:p>
          <a:p>
            <a:r>
              <a:rPr lang="en-US" sz="1800" dirty="0" smtClean="0">
                <a:solidFill>
                  <a:srgbClr val="002060"/>
                </a:solidFill>
                <a:latin typeface="Source Sans Pro"/>
              </a:rPr>
              <a:t>De </a:t>
            </a:r>
            <a:r>
              <a:rPr lang="en-US" sz="1800" dirty="0">
                <a:solidFill>
                  <a:srgbClr val="002060"/>
                </a:solidFill>
                <a:latin typeface="Source Sans Pro"/>
              </a:rPr>
              <a:t>Letter, </a:t>
            </a:r>
            <a:r>
              <a:rPr lang="en-US" sz="1800" dirty="0" err="1">
                <a:solidFill>
                  <a:srgbClr val="002060"/>
                </a:solidFill>
                <a:latin typeface="Source Sans Pro"/>
              </a:rPr>
              <a:t>Els</a:t>
            </a:r>
            <a:r>
              <a:rPr lang="en-US" sz="1800" dirty="0">
                <a:solidFill>
                  <a:srgbClr val="002060"/>
                </a:solidFill>
                <a:latin typeface="Source Sans Pro"/>
              </a:rPr>
              <a:t> A et al. </a:t>
            </a:r>
            <a:r>
              <a:rPr lang="en-US" sz="1800" dirty="0" smtClean="0">
                <a:solidFill>
                  <a:srgbClr val="002060"/>
                </a:solidFill>
                <a:latin typeface="Source Sans Pro"/>
              </a:rPr>
              <a:t>Hospital </a:t>
            </a:r>
            <a:r>
              <a:rPr lang="en-US" sz="1800" dirty="0">
                <a:solidFill>
                  <a:srgbClr val="002060"/>
                </a:solidFill>
                <a:latin typeface="Source Sans Pro"/>
              </a:rPr>
              <a:t>Bed Related Fatalities: a Review</a:t>
            </a:r>
            <a:r>
              <a:rPr lang="en-US" sz="1800" dirty="0" smtClean="0">
                <a:solidFill>
                  <a:srgbClr val="002060"/>
                </a:solidFill>
                <a:latin typeface="Source Sans Pro"/>
              </a:rPr>
              <a:t>.(2008)</a:t>
            </a:r>
            <a:endParaRPr lang="en-US" sz="1800" dirty="0">
              <a:solidFill>
                <a:srgbClr val="002060"/>
              </a:solidFill>
              <a:latin typeface="Source Sans Pro"/>
            </a:endParaRPr>
          </a:p>
          <a:p>
            <a:endParaRPr lang="en-US" sz="2800" dirty="0">
              <a:solidFill>
                <a:srgbClr val="3A3A3A"/>
              </a:solidFill>
              <a:latin typeface="Source Sans Pro"/>
            </a:endParaRPr>
          </a:p>
          <a:p>
            <a:endParaRPr lang="en-US" sz="2800" dirty="0"/>
          </a:p>
        </p:txBody>
      </p:sp>
      <p:sp>
        <p:nvSpPr>
          <p:cNvPr id="6" name="object 15"/>
          <p:cNvSpPr txBox="1">
            <a:spLocks noGrp="1"/>
          </p:cNvSpPr>
          <p:nvPr>
            <p:ph type="title"/>
          </p:nvPr>
        </p:nvSpPr>
        <p:spPr>
          <a:xfrm>
            <a:off x="762000" y="263093"/>
            <a:ext cx="7756652" cy="690574"/>
          </a:xfrm>
          <a:prstGeom prst="rect">
            <a:avLst/>
          </a:prstGeom>
        </p:spPr>
        <p:txBody>
          <a:bodyPr vert="horz" wrap="square" lIns="0" tIns="13335" rIns="0" bIns="0" rtlCol="0">
            <a:spAutoFit/>
          </a:bodyPr>
          <a:lstStyle/>
          <a:p>
            <a:pPr marL="12700" algn="ctr">
              <a:lnSpc>
                <a:spcPct val="100000"/>
              </a:lnSpc>
              <a:spcBef>
                <a:spcPts val="105"/>
              </a:spcBef>
            </a:pPr>
            <a:r>
              <a:rPr lang="en-US" sz="4400" dirty="0" smtClean="0"/>
              <a:t>Hospital Bed Related Deaths</a:t>
            </a:r>
            <a:endParaRPr sz="4400" dirty="0"/>
          </a:p>
        </p:txBody>
      </p:sp>
    </p:spTree>
    <p:extLst>
      <p:ext uri="{BB962C8B-B14F-4D97-AF65-F5344CB8AC3E}">
        <p14:creationId xmlns:p14="http://schemas.microsoft.com/office/powerpoint/2010/main" val="20693552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340" y="76200"/>
            <a:ext cx="8529319" cy="861774"/>
          </a:xfrm>
        </p:spPr>
        <p:txBody>
          <a:bodyPr/>
          <a:lstStyle/>
          <a:p>
            <a:pPr algn="ctr"/>
            <a:r>
              <a:rPr lang="en-US" sz="2800" dirty="0"/>
              <a:t>Incidence of bed problems - Reported to Health Canada 1980 to April 2006</a:t>
            </a:r>
          </a:p>
        </p:txBody>
      </p:sp>
      <p:sp>
        <p:nvSpPr>
          <p:cNvPr id="3" name="Text Placeholder 2"/>
          <p:cNvSpPr>
            <a:spLocks noGrp="1"/>
          </p:cNvSpPr>
          <p:nvPr>
            <p:ph type="body"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74123"/>
            <a:ext cx="7480353" cy="5756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23953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29319" cy="615553"/>
          </a:xfrm>
        </p:spPr>
        <p:txBody>
          <a:bodyPr/>
          <a:lstStyle/>
          <a:p>
            <a:pPr algn="ctr"/>
            <a:r>
              <a:rPr lang="en-US" dirty="0">
                <a:solidFill>
                  <a:srgbClr val="002060"/>
                </a:solidFill>
              </a:rPr>
              <a:t>Health Canada</a:t>
            </a:r>
          </a:p>
        </p:txBody>
      </p:sp>
      <p:sp>
        <p:nvSpPr>
          <p:cNvPr id="3" name="Text Placeholder 2"/>
          <p:cNvSpPr>
            <a:spLocks noGrp="1"/>
          </p:cNvSpPr>
          <p:nvPr>
            <p:ph type="body" idx="1"/>
          </p:nvPr>
        </p:nvSpPr>
        <p:spPr>
          <a:xfrm>
            <a:off x="381000" y="1143000"/>
            <a:ext cx="8592819" cy="4493538"/>
          </a:xfrm>
        </p:spPr>
        <p:txBody>
          <a:bodyPr/>
          <a:lstStyle/>
          <a:p>
            <a:r>
              <a:rPr lang="en-US" sz="2800" b="1" dirty="0"/>
              <a:t>Recommendations made:</a:t>
            </a:r>
          </a:p>
          <a:p>
            <a:pPr marL="457200" indent="-457200">
              <a:buFont typeface="Arial" panose="020B0604020202020204" pitchFamily="34" charset="0"/>
              <a:buChar char="•"/>
            </a:pPr>
            <a:r>
              <a:rPr lang="en-US" sz="2400" b="1" dirty="0"/>
              <a:t>Assess clients </a:t>
            </a:r>
            <a:r>
              <a:rPr lang="en-US" sz="2400" dirty="0"/>
              <a:t>to determine if the use of bed rails is appropriate for each individual patient and closely </a:t>
            </a:r>
            <a:r>
              <a:rPr lang="en-US" sz="2400" b="1" dirty="0"/>
              <a:t>monitor patients</a:t>
            </a:r>
            <a:r>
              <a:rPr lang="en-US" sz="2400" dirty="0"/>
              <a:t> for which bed rails are used. Consider mental status, mobility, falls risk, anxiety levels with bed rail use, and medications</a:t>
            </a:r>
          </a:p>
          <a:p>
            <a:pPr marL="457200" indent="-457200">
              <a:buFont typeface="Arial" panose="020B0604020202020204" pitchFamily="34" charset="0"/>
              <a:buChar char="•"/>
            </a:pPr>
            <a:r>
              <a:rPr lang="en-US" sz="2400" dirty="0"/>
              <a:t>Take steps to reduce risks </a:t>
            </a:r>
          </a:p>
          <a:p>
            <a:pPr marL="914400" lvl="1" indent="-457200">
              <a:buFont typeface="Arial" panose="020B0604020202020204" pitchFamily="34" charset="0"/>
              <a:buChar char="•"/>
            </a:pPr>
            <a:r>
              <a:rPr lang="en-US" sz="2400" dirty="0">
                <a:solidFill>
                  <a:srgbClr val="002060"/>
                </a:solidFill>
                <a:latin typeface="Arial" panose="020B0604020202020204" pitchFamily="34" charset="0"/>
                <a:cs typeface="Arial" panose="020B0604020202020204" pitchFamily="34" charset="0"/>
              </a:rPr>
              <a:t>Evaluate hospital beds to </a:t>
            </a:r>
            <a:r>
              <a:rPr lang="en-US" sz="2400" b="1" dirty="0">
                <a:solidFill>
                  <a:srgbClr val="002060"/>
                </a:solidFill>
                <a:latin typeface="Arial" panose="020B0604020202020204" pitchFamily="34" charset="0"/>
                <a:cs typeface="Arial" panose="020B0604020202020204" pitchFamily="34" charset="0"/>
              </a:rPr>
              <a:t>test for entrapment zones </a:t>
            </a:r>
          </a:p>
          <a:p>
            <a:pPr marL="914400" lvl="1" indent="-457200">
              <a:buFont typeface="Arial" panose="020B0604020202020204" pitchFamily="34" charset="0"/>
              <a:buChar char="•"/>
            </a:pPr>
            <a:r>
              <a:rPr lang="en-US" sz="2400" dirty="0">
                <a:solidFill>
                  <a:srgbClr val="002060"/>
                </a:solidFill>
                <a:latin typeface="Arial" panose="020B0604020202020204" pitchFamily="34" charset="0"/>
                <a:cs typeface="Arial" panose="020B0604020202020204" pitchFamily="34" charset="0"/>
              </a:rPr>
              <a:t>Ensure all beds are </a:t>
            </a:r>
            <a:r>
              <a:rPr lang="en-US" sz="2400" b="1" dirty="0">
                <a:solidFill>
                  <a:srgbClr val="002060"/>
                </a:solidFill>
                <a:latin typeface="Arial" panose="020B0604020202020204" pitchFamily="34" charset="0"/>
                <a:cs typeface="Arial" panose="020B0604020202020204" pitchFamily="34" charset="0"/>
              </a:rPr>
              <a:t>routinely maintained </a:t>
            </a:r>
          </a:p>
          <a:p>
            <a:pPr marL="914400" lvl="1" indent="-457200">
              <a:buFont typeface="Arial" panose="020B0604020202020204" pitchFamily="34" charset="0"/>
              <a:buChar char="•"/>
            </a:pPr>
            <a:r>
              <a:rPr lang="en-US" sz="2400" dirty="0">
                <a:solidFill>
                  <a:srgbClr val="002060"/>
                </a:solidFill>
                <a:latin typeface="Arial" panose="020B0604020202020204" pitchFamily="34" charset="0"/>
                <a:cs typeface="Arial" panose="020B0604020202020204" pitchFamily="34" charset="0"/>
              </a:rPr>
              <a:t>Make sure to replace worn or broken parts, including the mattress and bed rail, with compatible ones.</a:t>
            </a:r>
          </a:p>
          <a:p>
            <a:pPr marL="457200" indent="-457200">
              <a:buFont typeface="Arial" panose="020B0604020202020204" pitchFamily="34" charset="0"/>
              <a:buChar char="•"/>
            </a:pPr>
            <a:endParaRPr lang="en-US" sz="2400" dirty="0">
              <a:solidFill>
                <a:srgbClr val="002060"/>
              </a:solidFill>
            </a:endParaRPr>
          </a:p>
        </p:txBody>
      </p:sp>
    </p:spTree>
    <p:extLst>
      <p:ext uri="{BB962C8B-B14F-4D97-AF65-F5344CB8AC3E}">
        <p14:creationId xmlns:p14="http://schemas.microsoft.com/office/powerpoint/2010/main" val="40194304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57400"/>
            <a:ext cx="8605519" cy="1908215"/>
          </a:xfrm>
        </p:spPr>
        <p:txBody>
          <a:bodyPr/>
          <a:lstStyle/>
          <a:p>
            <a:pPr algn="ctr"/>
            <a:r>
              <a:rPr lang="en-US" sz="4400" dirty="0"/>
              <a:t>WITHIN WRHA: LONG TERM CARE</a:t>
            </a:r>
            <a:r>
              <a:rPr lang="en-US" sz="3600" dirty="0"/>
              <a:t/>
            </a:r>
            <a:br>
              <a:rPr lang="en-US" sz="3600" dirty="0"/>
            </a:br>
            <a:endParaRPr lang="en-US" sz="3600" b="0" dirty="0"/>
          </a:p>
        </p:txBody>
      </p:sp>
    </p:spTree>
    <p:extLst>
      <p:ext uri="{BB962C8B-B14F-4D97-AF65-F5344CB8AC3E}">
        <p14:creationId xmlns:p14="http://schemas.microsoft.com/office/powerpoint/2010/main" val="390890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0" y="457200"/>
            <a:ext cx="7086600" cy="646331"/>
          </a:xfrm>
          <a:prstGeom prst="rect">
            <a:avLst/>
          </a:prstGeom>
          <a:noFill/>
        </p:spPr>
        <p:txBody>
          <a:bodyPr wrap="square" rtlCol="0">
            <a:spAutoFit/>
          </a:bodyPr>
          <a:lstStyle/>
          <a:p>
            <a:pPr algn="ctr"/>
            <a:r>
              <a:rPr lang="en-US" sz="3600" b="1" dirty="0">
                <a:solidFill>
                  <a:srgbClr val="002060"/>
                </a:solidFill>
                <a:latin typeface="Arial" panose="020B0604020202020204" pitchFamily="34" charset="0"/>
                <a:cs typeface="Arial" panose="020B0604020202020204" pitchFamily="34" charset="0"/>
              </a:rPr>
              <a:t>LONG TERM CARE</a:t>
            </a:r>
          </a:p>
        </p:txBody>
      </p:sp>
      <p:sp>
        <p:nvSpPr>
          <p:cNvPr id="4" name="Title 3"/>
          <p:cNvSpPr>
            <a:spLocks noGrp="1"/>
          </p:cNvSpPr>
          <p:nvPr>
            <p:ph type="title"/>
          </p:nvPr>
        </p:nvSpPr>
        <p:spPr>
          <a:xfrm>
            <a:off x="193040" y="1116449"/>
            <a:ext cx="8529319" cy="1169551"/>
          </a:xfrm>
        </p:spPr>
        <p:txBody>
          <a:bodyPr/>
          <a:lstStyle/>
          <a:p>
            <a:pPr algn="ctr"/>
            <a:r>
              <a:rPr lang="en-US" sz="3600" b="0" dirty="0" smtClean="0"/>
              <a:t>The Bed Safety Working Group</a:t>
            </a:r>
            <a:r>
              <a:rPr lang="en-US" b="0" dirty="0"/>
              <a:t/>
            </a:r>
            <a:br>
              <a:rPr lang="en-US" b="0" dirty="0"/>
            </a:br>
            <a:endParaRPr lang="en-US" b="0" dirty="0"/>
          </a:p>
        </p:txBody>
      </p:sp>
      <p:sp>
        <p:nvSpPr>
          <p:cNvPr id="5" name="TextBox 4"/>
          <p:cNvSpPr txBox="1"/>
          <p:nvPr/>
        </p:nvSpPr>
        <p:spPr>
          <a:xfrm>
            <a:off x="609600" y="1828800"/>
            <a:ext cx="8077200" cy="4431983"/>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solidFill>
                  <a:srgbClr val="002060"/>
                </a:solidFill>
                <a:latin typeface="Arial" panose="020B0604020202020204" pitchFamily="34" charset="0"/>
                <a:cs typeface="Arial" panose="020B0604020202020204" pitchFamily="34" charset="0"/>
              </a:rPr>
              <a:t>Developed </a:t>
            </a:r>
            <a:r>
              <a:rPr lang="en-US" sz="2400" i="1" dirty="0" smtClean="0">
                <a:solidFill>
                  <a:srgbClr val="002060"/>
                </a:solidFill>
                <a:latin typeface="Arial" panose="020B0604020202020204" pitchFamily="34" charset="0"/>
                <a:cs typeface="Arial" panose="020B0604020202020204" pitchFamily="34" charset="0"/>
              </a:rPr>
              <a:t>Bed Safety: Long Term Care Program Resource Guide </a:t>
            </a:r>
            <a:r>
              <a:rPr lang="en-US" sz="2400" dirty="0" smtClean="0">
                <a:solidFill>
                  <a:srgbClr val="002060"/>
                </a:solidFill>
                <a:latin typeface="Arial" panose="020B0604020202020204" pitchFamily="34" charset="0"/>
                <a:cs typeface="Arial" panose="020B0604020202020204" pitchFamily="34" charset="0"/>
              </a:rPr>
              <a:t>to provide interventions to mitigate and/or manage the risks of electric beds.</a:t>
            </a:r>
          </a:p>
          <a:p>
            <a:pPr marL="742950" lvl="1" indent="-285750">
              <a:buFont typeface="Arial" panose="020B0604020202020204" pitchFamily="34" charset="0"/>
              <a:buChar char="•"/>
            </a:pPr>
            <a:r>
              <a:rPr lang="en-US" sz="2400" dirty="0" smtClean="0">
                <a:solidFill>
                  <a:srgbClr val="002060"/>
                </a:solidFill>
                <a:latin typeface="Arial" panose="020B0604020202020204" pitchFamily="34" charset="0"/>
                <a:cs typeface="Arial" panose="020B0604020202020204" pitchFamily="34" charset="0"/>
              </a:rPr>
              <a:t>Outlines the role of each member of the interdisciplinary teams role (Nursing, HCA, Rehab assistant, Physiotherapy, Occupational Therapy)</a:t>
            </a:r>
          </a:p>
          <a:p>
            <a:pPr marL="742950" lvl="1" indent="-285750">
              <a:buFont typeface="Arial" panose="020B0604020202020204" pitchFamily="34" charset="0"/>
              <a:buChar char="•"/>
            </a:pPr>
            <a:r>
              <a:rPr lang="en-US" sz="2400" dirty="0" smtClean="0">
                <a:solidFill>
                  <a:srgbClr val="002060"/>
                </a:solidFill>
                <a:latin typeface="Arial" panose="020B0604020202020204" pitchFamily="34" charset="0"/>
                <a:cs typeface="Arial" panose="020B0604020202020204" pitchFamily="34" charset="0"/>
              </a:rPr>
              <a:t>Stated bed systems should be tested at </a:t>
            </a:r>
            <a:r>
              <a:rPr lang="en-US" sz="2400" u="sng" dirty="0" smtClean="0">
                <a:solidFill>
                  <a:srgbClr val="002060"/>
                </a:solidFill>
                <a:latin typeface="Arial" panose="020B0604020202020204" pitchFamily="34" charset="0"/>
                <a:cs typeface="Arial" panose="020B0604020202020204" pitchFamily="34" charset="0"/>
              </a:rPr>
              <a:t>minimum</a:t>
            </a:r>
            <a:r>
              <a:rPr lang="en-US" sz="2400" dirty="0" smtClean="0">
                <a:solidFill>
                  <a:srgbClr val="002060"/>
                </a:solidFill>
                <a:latin typeface="Arial" panose="020B0604020202020204" pitchFamily="34" charset="0"/>
                <a:cs typeface="Arial" panose="020B0604020202020204" pitchFamily="34" charset="0"/>
              </a:rPr>
              <a:t> </a:t>
            </a:r>
            <a:r>
              <a:rPr lang="en-US" sz="2400" u="sng" dirty="0" smtClean="0">
                <a:solidFill>
                  <a:srgbClr val="002060"/>
                </a:solidFill>
                <a:latin typeface="Arial" panose="020B0604020202020204" pitchFamily="34" charset="0"/>
                <a:cs typeface="Arial" panose="020B0604020202020204" pitchFamily="34" charset="0"/>
              </a:rPr>
              <a:t>every two years </a:t>
            </a:r>
            <a:r>
              <a:rPr lang="en-US" sz="2400" dirty="0" smtClean="0">
                <a:solidFill>
                  <a:srgbClr val="002060"/>
                </a:solidFill>
                <a:latin typeface="Arial" panose="020B0604020202020204" pitchFamily="34" charset="0"/>
                <a:cs typeface="Arial" panose="020B0604020202020204" pitchFamily="34" charset="0"/>
              </a:rPr>
              <a:t>and when there are changes to any part of the bed or when maintenance is required for entrapment risk. </a:t>
            </a:r>
            <a:r>
              <a:rPr lang="en-US" sz="2400" i="1" dirty="0" smtClean="0">
                <a:solidFill>
                  <a:srgbClr val="002060"/>
                </a:solidFill>
                <a:latin typeface="Arial" panose="020B0604020202020204" pitchFamily="34" charset="0"/>
                <a:cs typeface="Arial" panose="020B0604020202020204" pitchFamily="34" charset="0"/>
              </a:rPr>
              <a:t>Bed System Safety Measurement Test Form</a:t>
            </a:r>
            <a:endParaRPr lang="en-US" sz="2400" dirty="0" smtClean="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i="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915579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0" y="134034"/>
            <a:ext cx="7086600" cy="646331"/>
          </a:xfrm>
          <a:prstGeom prst="rect">
            <a:avLst/>
          </a:prstGeom>
          <a:noFill/>
        </p:spPr>
        <p:txBody>
          <a:bodyPr wrap="square" rtlCol="0">
            <a:spAutoFit/>
          </a:bodyPr>
          <a:lstStyle/>
          <a:p>
            <a:pPr algn="ctr"/>
            <a:r>
              <a:rPr lang="en-US" sz="3600" b="1" dirty="0">
                <a:solidFill>
                  <a:srgbClr val="002060"/>
                </a:solidFill>
                <a:latin typeface="Arial" panose="020B0604020202020204" pitchFamily="34" charset="0"/>
                <a:cs typeface="Arial" panose="020B0604020202020204" pitchFamily="34" charset="0"/>
              </a:rPr>
              <a:t>LONG TERM CARE</a:t>
            </a:r>
          </a:p>
        </p:txBody>
      </p:sp>
      <p:sp>
        <p:nvSpPr>
          <p:cNvPr id="4" name="Title 3"/>
          <p:cNvSpPr>
            <a:spLocks noGrp="1"/>
          </p:cNvSpPr>
          <p:nvPr>
            <p:ph type="title"/>
          </p:nvPr>
        </p:nvSpPr>
        <p:spPr>
          <a:xfrm>
            <a:off x="193040" y="780365"/>
            <a:ext cx="8529319" cy="1169551"/>
          </a:xfrm>
        </p:spPr>
        <p:txBody>
          <a:bodyPr/>
          <a:lstStyle/>
          <a:p>
            <a:pPr algn="ctr"/>
            <a:r>
              <a:rPr lang="en-US" sz="3600" b="0" dirty="0" smtClean="0"/>
              <a:t>The Bed Safety Working Group</a:t>
            </a:r>
            <a:r>
              <a:rPr lang="en-US" b="0" dirty="0"/>
              <a:t/>
            </a:r>
            <a:br>
              <a:rPr lang="en-US" b="0" dirty="0"/>
            </a:br>
            <a:endParaRPr lang="en-US" b="0" dirty="0"/>
          </a:p>
        </p:txBody>
      </p:sp>
      <p:sp>
        <p:nvSpPr>
          <p:cNvPr id="5" name="TextBox 4"/>
          <p:cNvSpPr txBox="1"/>
          <p:nvPr/>
        </p:nvSpPr>
        <p:spPr>
          <a:xfrm>
            <a:off x="609600" y="1524000"/>
            <a:ext cx="8077200" cy="738664"/>
          </a:xfrm>
          <a:prstGeom prst="rect">
            <a:avLst/>
          </a:prstGeom>
          <a:noFill/>
        </p:spPr>
        <p:txBody>
          <a:bodyPr wrap="square" rtlCol="0">
            <a:spAutoFit/>
          </a:bodyPr>
          <a:lstStyle/>
          <a:p>
            <a:pPr algn="ctr"/>
            <a:r>
              <a:rPr lang="en-US" sz="2400" i="1" dirty="0" smtClean="0">
                <a:solidFill>
                  <a:srgbClr val="002060"/>
                </a:solidFill>
                <a:latin typeface="Arial" panose="020B0604020202020204" pitchFamily="34" charset="0"/>
                <a:cs typeface="Arial" panose="020B0604020202020204" pitchFamily="34" charset="0"/>
              </a:rPr>
              <a:t>Bed System Safety Measurement Test Form</a:t>
            </a:r>
            <a:endParaRPr lang="en-US" sz="2400" dirty="0" smtClean="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i="1" dirty="0">
              <a:solidFill>
                <a:srgbClr val="002060"/>
              </a:solidFill>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5665" y="2262664"/>
            <a:ext cx="4905655" cy="2610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05035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0" y="457200"/>
            <a:ext cx="7086600" cy="646331"/>
          </a:xfrm>
          <a:prstGeom prst="rect">
            <a:avLst/>
          </a:prstGeom>
          <a:noFill/>
        </p:spPr>
        <p:txBody>
          <a:bodyPr wrap="square" rtlCol="0">
            <a:spAutoFit/>
          </a:bodyPr>
          <a:lstStyle/>
          <a:p>
            <a:pPr algn="ctr"/>
            <a:r>
              <a:rPr lang="en-US" sz="3600" b="1" dirty="0">
                <a:solidFill>
                  <a:srgbClr val="002060"/>
                </a:solidFill>
                <a:latin typeface="Arial" panose="020B0604020202020204" pitchFamily="34" charset="0"/>
                <a:cs typeface="Arial" panose="020B0604020202020204" pitchFamily="34" charset="0"/>
              </a:rPr>
              <a:t>LONG TERM CARE</a:t>
            </a:r>
          </a:p>
        </p:txBody>
      </p:sp>
      <p:sp>
        <p:nvSpPr>
          <p:cNvPr id="4" name="Title 3"/>
          <p:cNvSpPr>
            <a:spLocks noGrp="1"/>
          </p:cNvSpPr>
          <p:nvPr>
            <p:ph type="title"/>
          </p:nvPr>
        </p:nvSpPr>
        <p:spPr>
          <a:xfrm>
            <a:off x="193040" y="1116449"/>
            <a:ext cx="8529319" cy="1169551"/>
          </a:xfrm>
        </p:spPr>
        <p:txBody>
          <a:bodyPr/>
          <a:lstStyle/>
          <a:p>
            <a:pPr algn="ctr"/>
            <a:r>
              <a:rPr lang="en-US" sz="3600" b="0" dirty="0" smtClean="0"/>
              <a:t>The Bed Safety Working Group</a:t>
            </a:r>
            <a:r>
              <a:rPr lang="en-US" b="0" dirty="0"/>
              <a:t/>
            </a:r>
            <a:br>
              <a:rPr lang="en-US" b="0" dirty="0"/>
            </a:br>
            <a:endParaRPr lang="en-US" b="0" dirty="0"/>
          </a:p>
        </p:txBody>
      </p:sp>
      <p:sp>
        <p:nvSpPr>
          <p:cNvPr id="5" name="TextBox 4"/>
          <p:cNvSpPr txBox="1"/>
          <p:nvPr/>
        </p:nvSpPr>
        <p:spPr>
          <a:xfrm>
            <a:off x="605481" y="1981200"/>
            <a:ext cx="8077200" cy="3539430"/>
          </a:xfrm>
          <a:prstGeom prst="rect">
            <a:avLst/>
          </a:prstGeom>
          <a:noFill/>
        </p:spPr>
        <p:txBody>
          <a:bodyPr wrap="square" rtlCol="0">
            <a:spAutoFit/>
          </a:bodyPr>
          <a:lstStyle/>
          <a:p>
            <a:pPr marL="285750" indent="-285750">
              <a:buFont typeface="Arial" panose="020B0604020202020204" pitchFamily="34" charset="0"/>
              <a:buChar char="•"/>
            </a:pPr>
            <a:r>
              <a:rPr lang="en-US" sz="3200" dirty="0" smtClean="0">
                <a:solidFill>
                  <a:srgbClr val="002060"/>
                </a:solidFill>
                <a:latin typeface="Arial" panose="020B0604020202020204" pitchFamily="34" charset="0"/>
                <a:cs typeface="Arial" panose="020B0604020202020204" pitchFamily="34" charset="0"/>
              </a:rPr>
              <a:t>Created a handout for residents/families regarding the risks and benefits of bed rails.</a:t>
            </a:r>
          </a:p>
          <a:p>
            <a:pPr marL="285750" indent="-285750">
              <a:buFont typeface="Arial" panose="020B0604020202020204" pitchFamily="34" charset="0"/>
              <a:buChar char="•"/>
            </a:pPr>
            <a:r>
              <a:rPr lang="en-US" sz="3200" dirty="0" smtClean="0">
                <a:solidFill>
                  <a:srgbClr val="002060"/>
                </a:solidFill>
                <a:latin typeface="Arial" panose="020B0604020202020204" pitchFamily="34" charset="0"/>
                <a:cs typeface="Arial" panose="020B0604020202020204" pitchFamily="34" charset="0"/>
              </a:rPr>
              <a:t>Created a learning companion to educate staff members about entrapment risks and how to test entrapment zones.</a:t>
            </a:r>
          </a:p>
          <a:p>
            <a:pPr marL="285750" indent="-285750">
              <a:buFont typeface="Arial" panose="020B0604020202020204" pitchFamily="34" charset="0"/>
              <a:buChar char="•"/>
            </a:pPr>
            <a:r>
              <a:rPr lang="en-US" sz="3200" dirty="0" smtClean="0">
                <a:solidFill>
                  <a:srgbClr val="002060"/>
                </a:solidFill>
                <a:latin typeface="Arial" panose="020B0604020202020204" pitchFamily="34" charset="0"/>
                <a:cs typeface="Arial" panose="020B0604020202020204" pitchFamily="34" charset="0"/>
              </a:rPr>
              <a:t>Created a Restraint policy</a:t>
            </a:r>
            <a:endParaRPr lang="en-US" sz="32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64022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05204" y="2836671"/>
            <a:ext cx="5344668" cy="789431"/>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505204" y="76200"/>
            <a:ext cx="7874634" cy="5973751"/>
          </a:xfrm>
          <a:prstGeom prst="rect">
            <a:avLst/>
          </a:prstGeom>
        </p:spPr>
        <p:txBody>
          <a:bodyPr vert="horz" wrap="square" lIns="0" tIns="12065" rIns="0" bIns="0" rtlCol="0">
            <a:spAutoFit/>
          </a:bodyPr>
          <a:lstStyle/>
          <a:p>
            <a:pPr marL="12700" marR="329565">
              <a:spcBef>
                <a:spcPts val="95"/>
              </a:spcBef>
            </a:pPr>
            <a:r>
              <a:rPr lang="en-US" sz="2800" b="1" spc="-120" dirty="0">
                <a:solidFill>
                  <a:srgbClr val="92D050"/>
                </a:solidFill>
                <a:latin typeface="Arial"/>
                <a:cs typeface="Arial"/>
              </a:rPr>
              <a:t>Policy</a:t>
            </a:r>
            <a:r>
              <a:rPr lang="en-US" sz="2800" b="1" spc="-125" dirty="0">
                <a:solidFill>
                  <a:srgbClr val="92D050"/>
                </a:solidFill>
                <a:latin typeface="Arial"/>
                <a:cs typeface="Arial"/>
              </a:rPr>
              <a:t> </a:t>
            </a:r>
            <a:r>
              <a:rPr lang="en-US" sz="2800" b="1" spc="-95" dirty="0">
                <a:solidFill>
                  <a:srgbClr val="92D050"/>
                </a:solidFill>
                <a:latin typeface="Arial"/>
                <a:cs typeface="Arial"/>
              </a:rPr>
              <a:t>#</a:t>
            </a:r>
            <a:r>
              <a:rPr lang="en-US" sz="2800" b="1" spc="-114" dirty="0">
                <a:solidFill>
                  <a:srgbClr val="92D050"/>
                </a:solidFill>
                <a:latin typeface="Arial"/>
                <a:cs typeface="Arial"/>
              </a:rPr>
              <a:t> </a:t>
            </a:r>
            <a:r>
              <a:rPr lang="en-US" sz="2800" b="1" spc="-165" dirty="0">
                <a:solidFill>
                  <a:srgbClr val="92D050"/>
                </a:solidFill>
                <a:latin typeface="Arial"/>
                <a:cs typeface="Arial"/>
              </a:rPr>
              <a:t>110.130.050</a:t>
            </a:r>
            <a:r>
              <a:rPr lang="en-US" sz="2800" b="1" spc="-125" dirty="0">
                <a:solidFill>
                  <a:srgbClr val="92D050"/>
                </a:solidFill>
                <a:latin typeface="Arial"/>
                <a:cs typeface="Arial"/>
              </a:rPr>
              <a:t> </a:t>
            </a:r>
            <a:r>
              <a:rPr lang="en-US" sz="2800" b="1" i="1" spc="5" dirty="0">
                <a:solidFill>
                  <a:srgbClr val="001F5F"/>
                </a:solidFill>
                <a:latin typeface="Times New Roman"/>
                <a:cs typeface="Times New Roman"/>
              </a:rPr>
              <a:t>Restraints</a:t>
            </a:r>
            <a:r>
              <a:rPr lang="en-US" sz="2800" b="1" i="1" spc="-105" dirty="0">
                <a:solidFill>
                  <a:srgbClr val="001F5F"/>
                </a:solidFill>
                <a:latin typeface="Times New Roman"/>
                <a:cs typeface="Times New Roman"/>
              </a:rPr>
              <a:t> </a:t>
            </a:r>
            <a:r>
              <a:rPr lang="en-US" sz="2800" b="1" i="1" spc="-60" dirty="0">
                <a:solidFill>
                  <a:srgbClr val="001F5F"/>
                </a:solidFill>
                <a:latin typeface="Times New Roman"/>
                <a:cs typeface="Times New Roman"/>
              </a:rPr>
              <a:t>in</a:t>
            </a:r>
            <a:r>
              <a:rPr lang="en-US" sz="2800" b="1" i="1" spc="-80" dirty="0">
                <a:solidFill>
                  <a:srgbClr val="001F5F"/>
                </a:solidFill>
                <a:latin typeface="Times New Roman"/>
                <a:cs typeface="Times New Roman"/>
              </a:rPr>
              <a:t> </a:t>
            </a:r>
            <a:r>
              <a:rPr lang="en-US" sz="2800" b="1" i="1" spc="-15" dirty="0">
                <a:solidFill>
                  <a:srgbClr val="001F5F"/>
                </a:solidFill>
                <a:latin typeface="Times New Roman"/>
                <a:cs typeface="Times New Roman"/>
              </a:rPr>
              <a:t>Personal</a:t>
            </a:r>
            <a:r>
              <a:rPr lang="en-US" sz="2800" b="1" i="1" spc="-75" dirty="0">
                <a:solidFill>
                  <a:srgbClr val="001F5F"/>
                </a:solidFill>
                <a:latin typeface="Times New Roman"/>
                <a:cs typeface="Times New Roman"/>
              </a:rPr>
              <a:t> </a:t>
            </a:r>
            <a:r>
              <a:rPr lang="en-US" sz="2800" b="1" i="1" spc="-65" dirty="0">
                <a:solidFill>
                  <a:srgbClr val="001F5F"/>
                </a:solidFill>
                <a:latin typeface="Times New Roman"/>
                <a:cs typeface="Times New Roman"/>
              </a:rPr>
              <a:t>Care</a:t>
            </a:r>
            <a:r>
              <a:rPr lang="en-US" sz="2800" b="1" i="1" spc="-85" dirty="0">
                <a:solidFill>
                  <a:srgbClr val="001F5F"/>
                </a:solidFill>
                <a:latin typeface="Times New Roman"/>
                <a:cs typeface="Times New Roman"/>
              </a:rPr>
              <a:t> </a:t>
            </a:r>
            <a:r>
              <a:rPr lang="en-US" sz="2800" b="1" i="1" spc="-15" dirty="0">
                <a:solidFill>
                  <a:srgbClr val="001F5F"/>
                </a:solidFill>
                <a:latin typeface="Times New Roman"/>
                <a:cs typeface="Times New Roman"/>
              </a:rPr>
              <a:t>Homes</a:t>
            </a:r>
            <a:r>
              <a:rPr lang="en-US" sz="2800" b="1" i="1" spc="-85" dirty="0">
                <a:solidFill>
                  <a:srgbClr val="001F5F"/>
                </a:solidFill>
                <a:latin typeface="Times New Roman"/>
                <a:cs typeface="Times New Roman"/>
              </a:rPr>
              <a:t> </a:t>
            </a:r>
            <a:r>
              <a:rPr lang="en-US" sz="2800" b="1" i="1" dirty="0">
                <a:solidFill>
                  <a:srgbClr val="001F5F"/>
                </a:solidFill>
                <a:latin typeface="Times New Roman"/>
                <a:cs typeface="Times New Roman"/>
              </a:rPr>
              <a:t>(Safe</a:t>
            </a:r>
            <a:r>
              <a:rPr lang="en-US" sz="2800" b="1" i="1" spc="-90" dirty="0">
                <a:solidFill>
                  <a:srgbClr val="001F5F"/>
                </a:solidFill>
                <a:latin typeface="Times New Roman"/>
                <a:cs typeface="Times New Roman"/>
              </a:rPr>
              <a:t> </a:t>
            </a:r>
            <a:r>
              <a:rPr lang="en-US" sz="2800" b="1" i="1" spc="-30" dirty="0">
                <a:solidFill>
                  <a:srgbClr val="001F5F"/>
                </a:solidFill>
                <a:latin typeface="Times New Roman"/>
                <a:cs typeface="Times New Roman"/>
              </a:rPr>
              <a:t>Use</a:t>
            </a:r>
            <a:r>
              <a:rPr lang="en-US" sz="2800" b="1" i="1" spc="-85" dirty="0">
                <a:solidFill>
                  <a:srgbClr val="001F5F"/>
                </a:solidFill>
                <a:latin typeface="Times New Roman"/>
                <a:cs typeface="Times New Roman"/>
              </a:rPr>
              <a:t> </a:t>
            </a:r>
            <a:r>
              <a:rPr lang="en-US" sz="2800" b="1" i="1" spc="35" dirty="0">
                <a:solidFill>
                  <a:srgbClr val="001F5F"/>
                </a:solidFill>
                <a:latin typeface="Times New Roman"/>
                <a:cs typeface="Times New Roman"/>
              </a:rPr>
              <a:t>of</a:t>
            </a:r>
            <a:r>
              <a:rPr lang="en-US" sz="2800" b="1" i="1" spc="35" dirty="0" smtClean="0">
                <a:solidFill>
                  <a:srgbClr val="001F5F"/>
                </a:solidFill>
                <a:latin typeface="Times New Roman"/>
                <a:cs typeface="Times New Roman"/>
              </a:rPr>
              <a:t>) 2015:</a:t>
            </a:r>
            <a:endParaRPr lang="en-US" sz="2800" b="1" u="sng" spc="-215" dirty="0">
              <a:solidFill>
                <a:srgbClr val="79B609"/>
              </a:solidFill>
              <a:uFill>
                <a:solidFill>
                  <a:srgbClr val="79B609"/>
                </a:solidFill>
              </a:uFill>
              <a:latin typeface="Arial"/>
              <a:cs typeface="Arial"/>
            </a:endParaRPr>
          </a:p>
          <a:p>
            <a:pPr marL="12700" marR="329565">
              <a:lnSpc>
                <a:spcPct val="100000"/>
              </a:lnSpc>
              <a:spcBef>
                <a:spcPts val="95"/>
              </a:spcBef>
            </a:pPr>
            <a:r>
              <a:rPr sz="2800" b="1" u="sng" spc="-215" dirty="0">
                <a:solidFill>
                  <a:srgbClr val="92D050"/>
                </a:solidFill>
                <a:uFill>
                  <a:solidFill>
                    <a:srgbClr val="79B609"/>
                  </a:solidFill>
                </a:uFill>
                <a:latin typeface="Arial"/>
                <a:cs typeface="Arial"/>
              </a:rPr>
              <a:t>Physical </a:t>
            </a:r>
            <a:r>
              <a:rPr sz="2800" b="1" u="sng" spc="-85" dirty="0">
                <a:solidFill>
                  <a:srgbClr val="92D050"/>
                </a:solidFill>
                <a:uFill>
                  <a:solidFill>
                    <a:srgbClr val="79B609"/>
                  </a:solidFill>
                </a:uFill>
                <a:latin typeface="Arial"/>
                <a:cs typeface="Arial"/>
              </a:rPr>
              <a:t>or </a:t>
            </a:r>
            <a:r>
              <a:rPr sz="2800" b="1" u="sng" spc="-155" dirty="0">
                <a:solidFill>
                  <a:srgbClr val="92D050"/>
                </a:solidFill>
                <a:uFill>
                  <a:solidFill>
                    <a:srgbClr val="79B609"/>
                  </a:solidFill>
                </a:uFill>
                <a:latin typeface="Arial"/>
                <a:cs typeface="Arial"/>
              </a:rPr>
              <a:t>Mechanical </a:t>
            </a:r>
            <a:r>
              <a:rPr sz="2800" b="1" u="sng" spc="-140" dirty="0">
                <a:solidFill>
                  <a:srgbClr val="92D050"/>
                </a:solidFill>
                <a:uFill>
                  <a:solidFill>
                    <a:srgbClr val="79B609"/>
                  </a:solidFill>
                </a:uFill>
                <a:latin typeface="Arial"/>
                <a:cs typeface="Arial"/>
              </a:rPr>
              <a:t>Restraint:</a:t>
            </a:r>
            <a:r>
              <a:rPr sz="2800" b="1" spc="-140" dirty="0">
                <a:solidFill>
                  <a:srgbClr val="92D050"/>
                </a:solidFill>
                <a:latin typeface="Arial"/>
                <a:cs typeface="Arial"/>
              </a:rPr>
              <a:t> </a:t>
            </a:r>
            <a:r>
              <a:rPr sz="2800" spc="-130" dirty="0">
                <a:solidFill>
                  <a:srgbClr val="001F5F"/>
                </a:solidFill>
                <a:latin typeface="Arial"/>
                <a:cs typeface="Arial"/>
              </a:rPr>
              <a:t>Devices </a:t>
            </a:r>
            <a:r>
              <a:rPr sz="2800" spc="55" dirty="0">
                <a:solidFill>
                  <a:srgbClr val="001F5F"/>
                </a:solidFill>
                <a:latin typeface="Arial"/>
                <a:cs typeface="Arial"/>
              </a:rPr>
              <a:t>that</a:t>
            </a:r>
            <a:r>
              <a:rPr sz="2800" spc="-280" dirty="0">
                <a:solidFill>
                  <a:srgbClr val="001F5F"/>
                </a:solidFill>
                <a:latin typeface="Arial"/>
                <a:cs typeface="Arial"/>
              </a:rPr>
              <a:t> </a:t>
            </a:r>
            <a:r>
              <a:rPr sz="2800" spc="20" dirty="0">
                <a:solidFill>
                  <a:srgbClr val="001F5F"/>
                </a:solidFill>
                <a:latin typeface="Arial"/>
                <a:cs typeface="Arial"/>
              </a:rPr>
              <a:t>the  </a:t>
            </a:r>
            <a:r>
              <a:rPr sz="2800" spc="-45" dirty="0">
                <a:solidFill>
                  <a:srgbClr val="001F5F"/>
                </a:solidFill>
                <a:latin typeface="Arial"/>
                <a:cs typeface="Arial"/>
              </a:rPr>
              <a:t>individual</a:t>
            </a:r>
            <a:r>
              <a:rPr sz="2800" spc="-145" dirty="0">
                <a:solidFill>
                  <a:srgbClr val="001F5F"/>
                </a:solidFill>
                <a:latin typeface="Arial"/>
                <a:cs typeface="Arial"/>
              </a:rPr>
              <a:t> </a:t>
            </a:r>
            <a:r>
              <a:rPr sz="2800" spc="-35" dirty="0">
                <a:solidFill>
                  <a:srgbClr val="001F5F"/>
                </a:solidFill>
                <a:latin typeface="Arial"/>
                <a:cs typeface="Arial"/>
              </a:rPr>
              <a:t>cannot</a:t>
            </a:r>
            <a:r>
              <a:rPr sz="2800" spc="-165" dirty="0">
                <a:solidFill>
                  <a:srgbClr val="001F5F"/>
                </a:solidFill>
                <a:latin typeface="Arial"/>
                <a:cs typeface="Arial"/>
              </a:rPr>
              <a:t> </a:t>
            </a:r>
            <a:r>
              <a:rPr sz="2800" spc="-45" dirty="0">
                <a:solidFill>
                  <a:srgbClr val="001F5F"/>
                </a:solidFill>
                <a:latin typeface="Arial"/>
                <a:cs typeface="Arial"/>
              </a:rPr>
              <a:t>remove</a:t>
            </a:r>
            <a:r>
              <a:rPr sz="2800" spc="-165" dirty="0">
                <a:solidFill>
                  <a:srgbClr val="001F5F"/>
                </a:solidFill>
                <a:latin typeface="Arial"/>
                <a:cs typeface="Arial"/>
              </a:rPr>
              <a:t> </a:t>
            </a:r>
            <a:r>
              <a:rPr sz="2800" spc="10" dirty="0">
                <a:solidFill>
                  <a:srgbClr val="001F5F"/>
                </a:solidFill>
                <a:latin typeface="Arial"/>
                <a:cs typeface="Arial"/>
              </a:rPr>
              <a:t>at</a:t>
            </a:r>
            <a:r>
              <a:rPr sz="2800" spc="-160" dirty="0">
                <a:solidFill>
                  <a:srgbClr val="001F5F"/>
                </a:solidFill>
                <a:latin typeface="Arial"/>
                <a:cs typeface="Arial"/>
              </a:rPr>
              <a:t> </a:t>
            </a:r>
            <a:r>
              <a:rPr sz="2800" spc="35" dirty="0">
                <a:solidFill>
                  <a:srgbClr val="001F5F"/>
                </a:solidFill>
                <a:latin typeface="Arial"/>
                <a:cs typeface="Arial"/>
              </a:rPr>
              <a:t>will</a:t>
            </a:r>
            <a:r>
              <a:rPr sz="2800" spc="-160" dirty="0">
                <a:solidFill>
                  <a:srgbClr val="001F5F"/>
                </a:solidFill>
                <a:latin typeface="Arial"/>
                <a:cs typeface="Arial"/>
              </a:rPr>
              <a:t> </a:t>
            </a:r>
            <a:r>
              <a:rPr sz="2800" spc="-90" dirty="0">
                <a:solidFill>
                  <a:srgbClr val="001F5F"/>
                </a:solidFill>
                <a:latin typeface="Arial"/>
                <a:cs typeface="Arial"/>
              </a:rPr>
              <a:t>and</a:t>
            </a:r>
            <a:r>
              <a:rPr sz="2800" spc="-160" dirty="0">
                <a:solidFill>
                  <a:srgbClr val="001F5F"/>
                </a:solidFill>
                <a:latin typeface="Arial"/>
                <a:cs typeface="Arial"/>
              </a:rPr>
              <a:t> </a:t>
            </a:r>
            <a:r>
              <a:rPr sz="2800" spc="-30" dirty="0">
                <a:solidFill>
                  <a:srgbClr val="001F5F"/>
                </a:solidFill>
                <a:latin typeface="Arial"/>
                <a:cs typeface="Arial"/>
              </a:rPr>
              <a:t>which</a:t>
            </a:r>
            <a:r>
              <a:rPr sz="2800" spc="-150" dirty="0">
                <a:solidFill>
                  <a:srgbClr val="001F5F"/>
                </a:solidFill>
                <a:latin typeface="Arial"/>
                <a:cs typeface="Arial"/>
              </a:rPr>
              <a:t> </a:t>
            </a:r>
            <a:r>
              <a:rPr sz="2800" spc="5" dirty="0">
                <a:solidFill>
                  <a:srgbClr val="001F5F"/>
                </a:solidFill>
                <a:latin typeface="Arial"/>
                <a:cs typeface="Arial"/>
              </a:rPr>
              <a:t>restrict  </a:t>
            </a:r>
            <a:r>
              <a:rPr sz="2800" spc="-15" dirty="0">
                <a:solidFill>
                  <a:srgbClr val="001F5F"/>
                </a:solidFill>
                <a:latin typeface="Arial"/>
                <a:cs typeface="Arial"/>
              </a:rPr>
              <a:t>freedom </a:t>
            </a:r>
            <a:r>
              <a:rPr sz="2800" spc="85" dirty="0">
                <a:solidFill>
                  <a:srgbClr val="001F5F"/>
                </a:solidFill>
                <a:latin typeface="Arial"/>
                <a:cs typeface="Arial"/>
              </a:rPr>
              <a:t>of </a:t>
            </a:r>
            <a:r>
              <a:rPr sz="2800" spc="-30" dirty="0">
                <a:solidFill>
                  <a:srgbClr val="001F5F"/>
                </a:solidFill>
                <a:latin typeface="Arial"/>
                <a:cs typeface="Arial"/>
              </a:rPr>
              <a:t>movement. </a:t>
            </a:r>
            <a:r>
              <a:rPr sz="2800" spc="-150" dirty="0">
                <a:solidFill>
                  <a:srgbClr val="001F5F"/>
                </a:solidFill>
                <a:latin typeface="Arial"/>
                <a:cs typeface="Arial"/>
              </a:rPr>
              <a:t>This </a:t>
            </a:r>
            <a:r>
              <a:rPr sz="2800" spc="-80" dirty="0">
                <a:solidFill>
                  <a:srgbClr val="001F5F"/>
                </a:solidFill>
                <a:latin typeface="Arial"/>
                <a:cs typeface="Arial"/>
              </a:rPr>
              <a:t>includes,</a:t>
            </a:r>
            <a:r>
              <a:rPr lang="en-US" sz="2800" spc="-80" dirty="0">
                <a:solidFill>
                  <a:srgbClr val="001F5F"/>
                </a:solidFill>
                <a:latin typeface="Arial"/>
                <a:cs typeface="Arial"/>
              </a:rPr>
              <a:t> </a:t>
            </a:r>
            <a:r>
              <a:rPr sz="2800" spc="45" dirty="0">
                <a:solidFill>
                  <a:srgbClr val="001F5F"/>
                </a:solidFill>
                <a:latin typeface="Arial"/>
                <a:cs typeface="Arial"/>
              </a:rPr>
              <a:t>but </a:t>
            </a:r>
            <a:r>
              <a:rPr sz="2800" spc="-125" dirty="0">
                <a:solidFill>
                  <a:srgbClr val="001F5F"/>
                </a:solidFill>
                <a:latin typeface="Arial"/>
                <a:cs typeface="Arial"/>
              </a:rPr>
              <a:t>is </a:t>
            </a:r>
            <a:r>
              <a:rPr sz="2800" spc="60" dirty="0">
                <a:solidFill>
                  <a:srgbClr val="001F5F"/>
                </a:solidFill>
                <a:latin typeface="Arial"/>
                <a:cs typeface="Arial"/>
              </a:rPr>
              <a:t>not </a:t>
            </a:r>
            <a:r>
              <a:rPr sz="2800" spc="5" dirty="0">
                <a:solidFill>
                  <a:srgbClr val="001F5F"/>
                </a:solidFill>
                <a:latin typeface="Arial"/>
                <a:cs typeface="Arial"/>
              </a:rPr>
              <a:t>limited</a:t>
            </a:r>
            <a:r>
              <a:rPr sz="2800" spc="-190" dirty="0">
                <a:solidFill>
                  <a:srgbClr val="001F5F"/>
                </a:solidFill>
                <a:latin typeface="Arial"/>
                <a:cs typeface="Arial"/>
              </a:rPr>
              <a:t> </a:t>
            </a:r>
            <a:r>
              <a:rPr sz="2800" spc="50" dirty="0">
                <a:solidFill>
                  <a:srgbClr val="001F5F"/>
                </a:solidFill>
                <a:latin typeface="Arial"/>
                <a:cs typeface="Arial"/>
              </a:rPr>
              <a:t>to:</a:t>
            </a:r>
            <a:endParaRPr sz="2800" dirty="0">
              <a:latin typeface="Arial"/>
              <a:cs typeface="Arial"/>
            </a:endParaRPr>
          </a:p>
          <a:p>
            <a:pPr marL="355600" marR="1126490" indent="-342900">
              <a:lnSpc>
                <a:spcPct val="100000"/>
              </a:lnSpc>
              <a:spcBef>
                <a:spcPts val="675"/>
              </a:spcBef>
              <a:buChar char="•"/>
              <a:tabLst>
                <a:tab pos="354965" algn="l"/>
                <a:tab pos="355600" algn="l"/>
              </a:tabLst>
            </a:pPr>
            <a:r>
              <a:rPr sz="2800" spc="114" dirty="0">
                <a:solidFill>
                  <a:srgbClr val="001F5F"/>
                </a:solidFill>
                <a:latin typeface="Arial"/>
                <a:cs typeface="Arial"/>
              </a:rPr>
              <a:t>two</a:t>
            </a:r>
            <a:r>
              <a:rPr sz="2800" spc="-170" dirty="0">
                <a:solidFill>
                  <a:srgbClr val="001F5F"/>
                </a:solidFill>
                <a:latin typeface="Arial"/>
                <a:cs typeface="Arial"/>
              </a:rPr>
              <a:t> </a:t>
            </a:r>
            <a:r>
              <a:rPr sz="2800" spc="35" dirty="0">
                <a:solidFill>
                  <a:srgbClr val="001F5F"/>
                </a:solidFill>
                <a:latin typeface="Arial"/>
                <a:cs typeface="Arial"/>
              </a:rPr>
              <a:t>full</a:t>
            </a:r>
            <a:r>
              <a:rPr sz="2800" spc="-190" dirty="0">
                <a:solidFill>
                  <a:srgbClr val="001F5F"/>
                </a:solidFill>
                <a:latin typeface="Arial"/>
                <a:cs typeface="Arial"/>
              </a:rPr>
              <a:t> </a:t>
            </a:r>
            <a:r>
              <a:rPr sz="2800" spc="30" dirty="0">
                <a:solidFill>
                  <a:srgbClr val="001F5F"/>
                </a:solidFill>
                <a:latin typeface="Arial"/>
                <a:cs typeface="Arial"/>
              </a:rPr>
              <a:t>or</a:t>
            </a:r>
            <a:r>
              <a:rPr sz="2800" spc="-175" dirty="0">
                <a:solidFill>
                  <a:srgbClr val="001F5F"/>
                </a:solidFill>
                <a:latin typeface="Arial"/>
                <a:cs typeface="Arial"/>
              </a:rPr>
              <a:t> </a:t>
            </a:r>
            <a:r>
              <a:rPr sz="2800" spc="-20" dirty="0">
                <a:solidFill>
                  <a:srgbClr val="001F5F"/>
                </a:solidFill>
                <a:latin typeface="Arial"/>
                <a:cs typeface="Arial"/>
              </a:rPr>
              <a:t>three-quarter</a:t>
            </a:r>
            <a:r>
              <a:rPr sz="2800" spc="-215" dirty="0">
                <a:solidFill>
                  <a:srgbClr val="001F5F"/>
                </a:solidFill>
                <a:latin typeface="Arial"/>
                <a:cs typeface="Arial"/>
              </a:rPr>
              <a:t> </a:t>
            </a:r>
            <a:r>
              <a:rPr sz="2800" spc="-50" dirty="0">
                <a:solidFill>
                  <a:srgbClr val="001F5F"/>
                </a:solidFill>
                <a:latin typeface="Arial"/>
                <a:cs typeface="Arial"/>
              </a:rPr>
              <a:t>bed</a:t>
            </a:r>
            <a:r>
              <a:rPr sz="2800" spc="-175" dirty="0">
                <a:solidFill>
                  <a:srgbClr val="001F5F"/>
                </a:solidFill>
                <a:latin typeface="Arial"/>
                <a:cs typeface="Arial"/>
              </a:rPr>
              <a:t> </a:t>
            </a:r>
            <a:r>
              <a:rPr sz="2800" spc="-70" dirty="0">
                <a:solidFill>
                  <a:srgbClr val="001F5F"/>
                </a:solidFill>
                <a:latin typeface="Arial"/>
                <a:cs typeface="Arial"/>
              </a:rPr>
              <a:t>rails</a:t>
            </a:r>
            <a:r>
              <a:rPr sz="2800" spc="-175" dirty="0">
                <a:solidFill>
                  <a:srgbClr val="001F5F"/>
                </a:solidFill>
                <a:latin typeface="Arial"/>
                <a:cs typeface="Arial"/>
              </a:rPr>
              <a:t> </a:t>
            </a:r>
            <a:r>
              <a:rPr sz="2800" spc="-30" dirty="0">
                <a:solidFill>
                  <a:srgbClr val="001F5F"/>
                </a:solidFill>
                <a:latin typeface="Arial"/>
                <a:cs typeface="Arial"/>
              </a:rPr>
              <a:t>in</a:t>
            </a:r>
            <a:r>
              <a:rPr sz="2800" spc="-175" dirty="0">
                <a:solidFill>
                  <a:srgbClr val="001F5F"/>
                </a:solidFill>
                <a:latin typeface="Arial"/>
                <a:cs typeface="Arial"/>
              </a:rPr>
              <a:t> </a:t>
            </a:r>
            <a:r>
              <a:rPr sz="2800" spc="20" dirty="0">
                <a:solidFill>
                  <a:srgbClr val="001F5F"/>
                </a:solidFill>
                <a:latin typeface="Arial"/>
                <a:cs typeface="Arial"/>
              </a:rPr>
              <a:t>the</a:t>
            </a:r>
            <a:r>
              <a:rPr sz="2800" spc="-175" dirty="0">
                <a:solidFill>
                  <a:srgbClr val="001F5F"/>
                </a:solidFill>
                <a:latin typeface="Arial"/>
                <a:cs typeface="Arial"/>
              </a:rPr>
              <a:t> </a:t>
            </a:r>
            <a:r>
              <a:rPr sz="2800" spc="-35" dirty="0">
                <a:solidFill>
                  <a:srgbClr val="001F5F"/>
                </a:solidFill>
                <a:latin typeface="Arial"/>
                <a:cs typeface="Arial"/>
              </a:rPr>
              <a:t>up  </a:t>
            </a:r>
            <a:r>
              <a:rPr sz="2800" spc="-20" dirty="0">
                <a:solidFill>
                  <a:srgbClr val="001F5F"/>
                </a:solidFill>
                <a:latin typeface="Arial"/>
                <a:cs typeface="Arial"/>
              </a:rPr>
              <a:t>position;</a:t>
            </a:r>
            <a:endParaRPr sz="2800" dirty="0">
              <a:latin typeface="Arial"/>
              <a:cs typeface="Arial"/>
            </a:endParaRPr>
          </a:p>
          <a:p>
            <a:pPr marL="355600" marR="5080" indent="-342900" algn="just">
              <a:lnSpc>
                <a:spcPct val="105700"/>
              </a:lnSpc>
              <a:spcBef>
                <a:spcPts val="484"/>
              </a:spcBef>
              <a:buChar char="•"/>
              <a:tabLst>
                <a:tab pos="355600" algn="l"/>
              </a:tabLst>
            </a:pPr>
            <a:r>
              <a:rPr sz="2800" spc="-60" dirty="0">
                <a:solidFill>
                  <a:srgbClr val="001F5F"/>
                </a:solidFill>
                <a:latin typeface="Arial"/>
                <a:cs typeface="Arial"/>
              </a:rPr>
              <a:t>one</a:t>
            </a:r>
            <a:r>
              <a:rPr sz="2800" spc="-170" dirty="0">
                <a:solidFill>
                  <a:srgbClr val="001F5F"/>
                </a:solidFill>
                <a:latin typeface="Arial"/>
                <a:cs typeface="Arial"/>
              </a:rPr>
              <a:t> </a:t>
            </a:r>
            <a:r>
              <a:rPr sz="2800" spc="35" dirty="0">
                <a:solidFill>
                  <a:srgbClr val="001F5F"/>
                </a:solidFill>
                <a:latin typeface="Arial"/>
                <a:cs typeface="Arial"/>
              </a:rPr>
              <a:t>full</a:t>
            </a:r>
            <a:r>
              <a:rPr sz="2800" spc="-170" dirty="0">
                <a:solidFill>
                  <a:srgbClr val="001F5F"/>
                </a:solidFill>
                <a:latin typeface="Arial"/>
                <a:cs typeface="Arial"/>
              </a:rPr>
              <a:t> </a:t>
            </a:r>
            <a:r>
              <a:rPr sz="2800" spc="30" dirty="0">
                <a:solidFill>
                  <a:srgbClr val="001F5F"/>
                </a:solidFill>
                <a:latin typeface="Arial"/>
                <a:cs typeface="Arial"/>
              </a:rPr>
              <a:t>or</a:t>
            </a:r>
            <a:r>
              <a:rPr sz="2800" spc="-185" dirty="0">
                <a:solidFill>
                  <a:srgbClr val="001F5F"/>
                </a:solidFill>
                <a:latin typeface="Arial"/>
                <a:cs typeface="Arial"/>
              </a:rPr>
              <a:t> </a:t>
            </a:r>
            <a:r>
              <a:rPr sz="2800" spc="-20" dirty="0">
                <a:solidFill>
                  <a:srgbClr val="001F5F"/>
                </a:solidFill>
                <a:latin typeface="Arial"/>
                <a:cs typeface="Arial"/>
              </a:rPr>
              <a:t>three-quarter</a:t>
            </a:r>
            <a:r>
              <a:rPr sz="2800" spc="-210" dirty="0">
                <a:solidFill>
                  <a:srgbClr val="001F5F"/>
                </a:solidFill>
                <a:latin typeface="Arial"/>
                <a:cs typeface="Arial"/>
              </a:rPr>
              <a:t> </a:t>
            </a:r>
            <a:r>
              <a:rPr sz="2800" spc="-50" dirty="0">
                <a:solidFill>
                  <a:srgbClr val="001F5F"/>
                </a:solidFill>
                <a:latin typeface="Arial"/>
                <a:cs typeface="Arial"/>
              </a:rPr>
              <a:t>bed</a:t>
            </a:r>
            <a:r>
              <a:rPr sz="2800" spc="-170" dirty="0">
                <a:solidFill>
                  <a:srgbClr val="001F5F"/>
                </a:solidFill>
                <a:latin typeface="Arial"/>
                <a:cs typeface="Arial"/>
              </a:rPr>
              <a:t> </a:t>
            </a:r>
            <a:r>
              <a:rPr sz="2800" spc="-30" dirty="0">
                <a:solidFill>
                  <a:srgbClr val="001F5F"/>
                </a:solidFill>
                <a:latin typeface="Arial"/>
                <a:cs typeface="Arial"/>
              </a:rPr>
              <a:t>rail</a:t>
            </a:r>
            <a:r>
              <a:rPr sz="2800" spc="-175" dirty="0">
                <a:solidFill>
                  <a:srgbClr val="001F5F"/>
                </a:solidFill>
                <a:latin typeface="Arial"/>
                <a:cs typeface="Arial"/>
              </a:rPr>
              <a:t> </a:t>
            </a:r>
            <a:r>
              <a:rPr sz="2800" spc="-30" dirty="0">
                <a:solidFill>
                  <a:srgbClr val="001F5F"/>
                </a:solidFill>
                <a:latin typeface="Arial"/>
                <a:cs typeface="Arial"/>
              </a:rPr>
              <a:t>in</a:t>
            </a:r>
            <a:r>
              <a:rPr sz="2800" spc="-165" dirty="0">
                <a:solidFill>
                  <a:srgbClr val="001F5F"/>
                </a:solidFill>
                <a:latin typeface="Arial"/>
                <a:cs typeface="Arial"/>
              </a:rPr>
              <a:t> </a:t>
            </a:r>
            <a:r>
              <a:rPr sz="2800" spc="20" dirty="0">
                <a:solidFill>
                  <a:srgbClr val="001F5F"/>
                </a:solidFill>
                <a:latin typeface="Arial"/>
                <a:cs typeface="Arial"/>
              </a:rPr>
              <a:t>the</a:t>
            </a:r>
            <a:r>
              <a:rPr sz="2800" spc="-170" dirty="0">
                <a:solidFill>
                  <a:srgbClr val="001F5F"/>
                </a:solidFill>
                <a:latin typeface="Arial"/>
                <a:cs typeface="Arial"/>
              </a:rPr>
              <a:t> </a:t>
            </a:r>
            <a:r>
              <a:rPr sz="2800" spc="-35" dirty="0">
                <a:solidFill>
                  <a:srgbClr val="001F5F"/>
                </a:solidFill>
                <a:latin typeface="Arial"/>
                <a:cs typeface="Arial"/>
              </a:rPr>
              <a:t>up</a:t>
            </a:r>
            <a:r>
              <a:rPr sz="2800" spc="-190" dirty="0">
                <a:solidFill>
                  <a:srgbClr val="001F5F"/>
                </a:solidFill>
                <a:latin typeface="Arial"/>
                <a:cs typeface="Arial"/>
              </a:rPr>
              <a:t> </a:t>
            </a:r>
            <a:r>
              <a:rPr sz="2800" spc="-10" dirty="0">
                <a:solidFill>
                  <a:srgbClr val="001F5F"/>
                </a:solidFill>
                <a:latin typeface="Arial"/>
                <a:cs typeface="Arial"/>
              </a:rPr>
              <a:t>position  </a:t>
            </a:r>
            <a:r>
              <a:rPr sz="2800" spc="-20" dirty="0">
                <a:solidFill>
                  <a:srgbClr val="001F5F"/>
                </a:solidFill>
                <a:latin typeface="Arial"/>
                <a:cs typeface="Arial"/>
              </a:rPr>
              <a:t>on</a:t>
            </a:r>
            <a:r>
              <a:rPr sz="2800" spc="-175" dirty="0">
                <a:solidFill>
                  <a:srgbClr val="001F5F"/>
                </a:solidFill>
                <a:latin typeface="Arial"/>
                <a:cs typeface="Arial"/>
              </a:rPr>
              <a:t> </a:t>
            </a:r>
            <a:r>
              <a:rPr sz="2800" spc="-190" dirty="0">
                <a:solidFill>
                  <a:srgbClr val="001F5F"/>
                </a:solidFill>
                <a:latin typeface="Arial"/>
                <a:cs typeface="Arial"/>
              </a:rPr>
              <a:t>a</a:t>
            </a:r>
            <a:r>
              <a:rPr sz="2800" spc="-165" dirty="0">
                <a:solidFill>
                  <a:srgbClr val="001F5F"/>
                </a:solidFill>
                <a:latin typeface="Arial"/>
                <a:cs typeface="Arial"/>
              </a:rPr>
              <a:t> </a:t>
            </a:r>
            <a:r>
              <a:rPr sz="2800" spc="-50" dirty="0">
                <a:solidFill>
                  <a:srgbClr val="001F5F"/>
                </a:solidFill>
                <a:latin typeface="Arial"/>
                <a:cs typeface="Arial"/>
              </a:rPr>
              <a:t>bed</a:t>
            </a:r>
            <a:r>
              <a:rPr sz="2800" spc="-175" dirty="0">
                <a:solidFill>
                  <a:srgbClr val="001F5F"/>
                </a:solidFill>
                <a:latin typeface="Arial"/>
                <a:cs typeface="Arial"/>
              </a:rPr>
              <a:t> </a:t>
            </a:r>
            <a:r>
              <a:rPr sz="2800" spc="-25" dirty="0">
                <a:solidFill>
                  <a:srgbClr val="001F5F"/>
                </a:solidFill>
                <a:latin typeface="Arial"/>
                <a:cs typeface="Arial"/>
              </a:rPr>
              <a:t>when</a:t>
            </a:r>
            <a:r>
              <a:rPr sz="2800" spc="-170" dirty="0">
                <a:solidFill>
                  <a:srgbClr val="001F5F"/>
                </a:solidFill>
                <a:latin typeface="Arial"/>
                <a:cs typeface="Arial"/>
              </a:rPr>
              <a:t> </a:t>
            </a:r>
            <a:r>
              <a:rPr sz="2800" spc="20" dirty="0">
                <a:solidFill>
                  <a:srgbClr val="001F5F"/>
                </a:solidFill>
                <a:latin typeface="Arial"/>
                <a:cs typeface="Arial"/>
              </a:rPr>
              <a:t>the</a:t>
            </a:r>
            <a:r>
              <a:rPr sz="2800" spc="-170" dirty="0">
                <a:solidFill>
                  <a:srgbClr val="001F5F"/>
                </a:solidFill>
                <a:latin typeface="Arial"/>
                <a:cs typeface="Arial"/>
              </a:rPr>
              <a:t> </a:t>
            </a:r>
            <a:r>
              <a:rPr sz="2800" spc="20" dirty="0">
                <a:solidFill>
                  <a:srgbClr val="001F5F"/>
                </a:solidFill>
                <a:latin typeface="Arial"/>
                <a:cs typeface="Arial"/>
              </a:rPr>
              <a:t>other</a:t>
            </a:r>
            <a:r>
              <a:rPr sz="2800" spc="-165" dirty="0">
                <a:solidFill>
                  <a:srgbClr val="001F5F"/>
                </a:solidFill>
                <a:latin typeface="Arial"/>
                <a:cs typeface="Arial"/>
              </a:rPr>
              <a:t> </a:t>
            </a:r>
            <a:r>
              <a:rPr sz="2800" spc="-100" dirty="0">
                <a:solidFill>
                  <a:srgbClr val="001F5F"/>
                </a:solidFill>
                <a:latin typeface="Arial"/>
                <a:cs typeface="Arial"/>
              </a:rPr>
              <a:t>side</a:t>
            </a:r>
            <a:r>
              <a:rPr sz="2800" spc="-175" dirty="0">
                <a:solidFill>
                  <a:srgbClr val="001F5F"/>
                </a:solidFill>
                <a:latin typeface="Arial"/>
                <a:cs typeface="Arial"/>
              </a:rPr>
              <a:t> </a:t>
            </a:r>
            <a:r>
              <a:rPr sz="2800" spc="85" dirty="0">
                <a:solidFill>
                  <a:srgbClr val="001F5F"/>
                </a:solidFill>
                <a:latin typeface="Arial"/>
                <a:cs typeface="Arial"/>
              </a:rPr>
              <a:t>of</a:t>
            </a:r>
            <a:r>
              <a:rPr sz="2800" spc="-170" dirty="0">
                <a:solidFill>
                  <a:srgbClr val="001F5F"/>
                </a:solidFill>
                <a:latin typeface="Arial"/>
                <a:cs typeface="Arial"/>
              </a:rPr>
              <a:t> </a:t>
            </a:r>
            <a:r>
              <a:rPr sz="2800" spc="20" dirty="0">
                <a:solidFill>
                  <a:srgbClr val="001F5F"/>
                </a:solidFill>
                <a:latin typeface="Arial"/>
                <a:cs typeface="Arial"/>
              </a:rPr>
              <a:t>the</a:t>
            </a:r>
            <a:r>
              <a:rPr sz="2800" spc="-175" dirty="0">
                <a:solidFill>
                  <a:srgbClr val="001F5F"/>
                </a:solidFill>
                <a:latin typeface="Arial"/>
                <a:cs typeface="Arial"/>
              </a:rPr>
              <a:t> </a:t>
            </a:r>
            <a:r>
              <a:rPr sz="2800" spc="-50" dirty="0">
                <a:solidFill>
                  <a:srgbClr val="001F5F"/>
                </a:solidFill>
                <a:latin typeface="Arial"/>
                <a:cs typeface="Arial"/>
              </a:rPr>
              <a:t>bed</a:t>
            </a:r>
            <a:r>
              <a:rPr sz="2800" spc="-170" dirty="0">
                <a:solidFill>
                  <a:srgbClr val="001F5F"/>
                </a:solidFill>
                <a:latin typeface="Arial"/>
                <a:cs typeface="Arial"/>
              </a:rPr>
              <a:t> </a:t>
            </a:r>
            <a:r>
              <a:rPr sz="2800" spc="-120" dirty="0">
                <a:solidFill>
                  <a:srgbClr val="001F5F"/>
                </a:solidFill>
                <a:latin typeface="Arial"/>
                <a:cs typeface="Arial"/>
              </a:rPr>
              <a:t>is</a:t>
            </a:r>
            <a:r>
              <a:rPr sz="2800" spc="-175" dirty="0">
                <a:solidFill>
                  <a:srgbClr val="001F5F"/>
                </a:solidFill>
                <a:latin typeface="Arial"/>
                <a:cs typeface="Arial"/>
              </a:rPr>
              <a:t> </a:t>
            </a:r>
            <a:r>
              <a:rPr sz="2800" spc="-70" dirty="0">
                <a:solidFill>
                  <a:srgbClr val="001F5F"/>
                </a:solidFill>
                <a:latin typeface="Arial"/>
                <a:cs typeface="Arial"/>
              </a:rPr>
              <a:t>against  </a:t>
            </a:r>
            <a:r>
              <a:rPr sz="2800" spc="-190" dirty="0">
                <a:solidFill>
                  <a:srgbClr val="001F5F"/>
                </a:solidFill>
                <a:latin typeface="Arial"/>
                <a:cs typeface="Arial"/>
              </a:rPr>
              <a:t>a</a:t>
            </a:r>
            <a:r>
              <a:rPr sz="2800" spc="-170" dirty="0">
                <a:solidFill>
                  <a:srgbClr val="001F5F"/>
                </a:solidFill>
                <a:latin typeface="Arial"/>
                <a:cs typeface="Arial"/>
              </a:rPr>
              <a:t> </a:t>
            </a:r>
            <a:r>
              <a:rPr sz="2800" spc="-30" dirty="0">
                <a:solidFill>
                  <a:srgbClr val="001F5F"/>
                </a:solidFill>
                <a:latin typeface="Arial"/>
                <a:cs typeface="Arial"/>
              </a:rPr>
              <a:t>wall</a:t>
            </a:r>
            <a:r>
              <a:rPr sz="2800" spc="-30" dirty="0" smtClean="0">
                <a:solidFill>
                  <a:srgbClr val="001F5F"/>
                </a:solidFill>
                <a:latin typeface="Arial"/>
                <a:cs typeface="Arial"/>
              </a:rPr>
              <a:t>;</a:t>
            </a:r>
            <a:endParaRPr lang="en-US" sz="2800" spc="-30" dirty="0" smtClean="0">
              <a:solidFill>
                <a:srgbClr val="001F5F"/>
              </a:solidFill>
              <a:latin typeface="Arial"/>
              <a:cs typeface="Arial"/>
            </a:endParaRPr>
          </a:p>
          <a:p>
            <a:pPr marL="355600" marR="5080" indent="-342900" algn="just">
              <a:lnSpc>
                <a:spcPct val="105700"/>
              </a:lnSpc>
              <a:spcBef>
                <a:spcPts val="484"/>
              </a:spcBef>
              <a:buChar char="•"/>
              <a:tabLst>
                <a:tab pos="355600" algn="l"/>
              </a:tabLst>
            </a:pPr>
            <a:r>
              <a:rPr lang="en-US" sz="2800" spc="-30" dirty="0" smtClean="0">
                <a:solidFill>
                  <a:srgbClr val="001F5F"/>
                </a:solidFill>
                <a:latin typeface="Arial"/>
                <a:cs typeface="Arial"/>
              </a:rPr>
              <a:t>Outlines a process for assessment and use of bed rails </a:t>
            </a:r>
            <a:endParaRPr sz="2800" dirty="0">
              <a:latin typeface="Arial"/>
              <a:cs typeface="Arial"/>
            </a:endParaRPr>
          </a:p>
        </p:txBody>
      </p:sp>
    </p:spTree>
    <p:extLst>
      <p:ext uri="{BB962C8B-B14F-4D97-AF65-F5344CB8AC3E}">
        <p14:creationId xmlns:p14="http://schemas.microsoft.com/office/powerpoint/2010/main" val="246610130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CDAA7-E66E-45D4-848B-FCD430A024CF}"/>
              </a:ext>
            </a:extLst>
          </p:cNvPr>
          <p:cNvSpPr>
            <a:spLocks noGrp="1"/>
          </p:cNvSpPr>
          <p:nvPr>
            <p:ph type="title"/>
          </p:nvPr>
        </p:nvSpPr>
        <p:spPr>
          <a:xfrm>
            <a:off x="304800" y="1981200"/>
            <a:ext cx="8529319" cy="2585323"/>
          </a:xfrm>
        </p:spPr>
        <p:txBody>
          <a:bodyPr/>
          <a:lstStyle/>
          <a:p>
            <a:pPr algn="ctr"/>
            <a:r>
              <a:rPr lang="en-CA" sz="4400" dirty="0" smtClean="0"/>
              <a:t/>
            </a:r>
            <a:br>
              <a:rPr lang="en-CA" sz="4400" dirty="0" smtClean="0"/>
            </a:br>
            <a:r>
              <a:rPr lang="en-CA" sz="4400" dirty="0" smtClean="0"/>
              <a:t>WRHA </a:t>
            </a:r>
            <a:r>
              <a:rPr lang="en-CA" sz="4400" dirty="0"/>
              <a:t>ACUTE </a:t>
            </a:r>
            <a:r>
              <a:rPr lang="en-CA" sz="4400" dirty="0" smtClean="0"/>
              <a:t>CARE</a:t>
            </a:r>
            <a:br>
              <a:rPr lang="en-CA" sz="4400" dirty="0" smtClean="0"/>
            </a:br>
            <a:r>
              <a:rPr lang="en-CA" dirty="0"/>
              <a:t/>
            </a:r>
            <a:br>
              <a:rPr lang="en-CA" dirty="0"/>
            </a:br>
            <a:endParaRPr lang="en-CA" dirty="0"/>
          </a:p>
        </p:txBody>
      </p:sp>
    </p:spTree>
    <p:extLst>
      <p:ext uri="{BB962C8B-B14F-4D97-AF65-F5344CB8AC3E}">
        <p14:creationId xmlns:p14="http://schemas.microsoft.com/office/powerpoint/2010/main" val="23122612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CDAA7-E66E-45D4-848B-FCD430A024CF}"/>
              </a:ext>
            </a:extLst>
          </p:cNvPr>
          <p:cNvSpPr>
            <a:spLocks noGrp="1"/>
          </p:cNvSpPr>
          <p:nvPr>
            <p:ph type="title"/>
          </p:nvPr>
        </p:nvSpPr>
        <p:spPr>
          <a:xfrm>
            <a:off x="304800" y="457201"/>
            <a:ext cx="8529319" cy="990600"/>
          </a:xfrm>
        </p:spPr>
        <p:txBody>
          <a:bodyPr/>
          <a:lstStyle/>
          <a:p>
            <a:pPr algn="ctr"/>
            <a:r>
              <a:rPr lang="en-CA" sz="4400" dirty="0"/>
              <a:t>WRHA ACUTE </a:t>
            </a:r>
            <a:r>
              <a:rPr lang="en-CA" sz="4400" dirty="0" smtClean="0"/>
              <a:t>CARE</a:t>
            </a:r>
            <a:br>
              <a:rPr lang="en-CA" sz="4400" dirty="0" smtClean="0"/>
            </a:br>
            <a:r>
              <a:rPr lang="en-CA" dirty="0"/>
              <a:t/>
            </a:r>
            <a:br>
              <a:rPr lang="en-CA" dirty="0"/>
            </a:br>
            <a:endParaRPr lang="en-CA" dirty="0"/>
          </a:p>
        </p:txBody>
      </p:sp>
      <p:sp>
        <p:nvSpPr>
          <p:cNvPr id="3" name="TextBox 2"/>
          <p:cNvSpPr txBox="1"/>
          <p:nvPr/>
        </p:nvSpPr>
        <p:spPr>
          <a:xfrm>
            <a:off x="304800" y="1295400"/>
            <a:ext cx="8610600" cy="2369880"/>
          </a:xfrm>
          <a:prstGeom prst="rect">
            <a:avLst/>
          </a:prstGeom>
          <a:noFill/>
        </p:spPr>
        <p:txBody>
          <a:bodyPr wrap="square" rtlCol="0">
            <a:spAutoFit/>
          </a:bodyPr>
          <a:lstStyle/>
          <a:p>
            <a:pPr marL="285750" indent="-285750">
              <a:buFont typeface="Arial" panose="020B0604020202020204" pitchFamily="34" charset="0"/>
              <a:buChar char="•"/>
            </a:pPr>
            <a:r>
              <a:rPr lang="en-CA" sz="2400" b="1" kern="0" dirty="0">
                <a:solidFill>
                  <a:srgbClr val="001F5F"/>
                </a:solidFill>
                <a:latin typeface="Arial"/>
                <a:ea typeface="+mj-ea"/>
                <a:cs typeface="Arial"/>
              </a:rPr>
              <a:t>Developed a restraint </a:t>
            </a:r>
            <a:r>
              <a:rPr lang="en-CA" sz="2400" b="1" kern="0" dirty="0" smtClean="0">
                <a:solidFill>
                  <a:srgbClr val="001F5F"/>
                </a:solidFill>
                <a:latin typeface="Arial"/>
                <a:ea typeface="+mj-ea"/>
                <a:cs typeface="Arial"/>
              </a:rPr>
              <a:t>policies (2017) along with:</a:t>
            </a:r>
          </a:p>
          <a:p>
            <a:pPr marL="742950" lvl="1" indent="-285750">
              <a:buFont typeface="Arial" panose="020B0604020202020204" pitchFamily="34" charset="0"/>
              <a:buChar char="•"/>
            </a:pPr>
            <a:r>
              <a:rPr lang="en-CA" sz="2400" kern="0" dirty="0" smtClean="0">
                <a:solidFill>
                  <a:srgbClr val="001F5F"/>
                </a:solidFill>
                <a:latin typeface="Arial"/>
                <a:ea typeface="+mj-ea"/>
                <a:cs typeface="Arial"/>
              </a:rPr>
              <a:t>Frequently Asked Questions document</a:t>
            </a:r>
          </a:p>
          <a:p>
            <a:pPr marL="742950" lvl="1" indent="-285750">
              <a:buFont typeface="Arial" panose="020B0604020202020204" pitchFamily="34" charset="0"/>
              <a:buChar char="•"/>
            </a:pPr>
            <a:r>
              <a:rPr lang="en-CA" sz="2400" kern="0" dirty="0" smtClean="0">
                <a:solidFill>
                  <a:srgbClr val="001F5F"/>
                </a:solidFill>
                <a:latin typeface="Arial"/>
                <a:ea typeface="+mj-ea"/>
                <a:cs typeface="Arial"/>
              </a:rPr>
              <a:t>A Guide for Patients and Family poster/handout</a:t>
            </a:r>
          </a:p>
          <a:p>
            <a:pPr marL="742950" lvl="1" indent="-285750">
              <a:buFont typeface="Arial" panose="020B0604020202020204" pitchFamily="34" charset="0"/>
              <a:buChar char="•"/>
            </a:pPr>
            <a:r>
              <a:rPr lang="en-CA" sz="2400" kern="0" dirty="0" smtClean="0">
                <a:solidFill>
                  <a:srgbClr val="001F5F"/>
                </a:solidFill>
                <a:latin typeface="Arial"/>
                <a:ea typeface="+mj-ea"/>
                <a:cs typeface="Arial"/>
              </a:rPr>
              <a:t>Case Study Educational Tool</a:t>
            </a:r>
          </a:p>
          <a:p>
            <a:pPr marL="742950" lvl="1" indent="-285750">
              <a:buFont typeface="Arial" panose="020B0604020202020204" pitchFamily="34" charset="0"/>
              <a:buChar char="•"/>
            </a:pPr>
            <a:r>
              <a:rPr lang="en-CA" sz="2400" kern="0" dirty="0" smtClean="0">
                <a:solidFill>
                  <a:srgbClr val="001F5F"/>
                </a:solidFill>
                <a:latin typeface="Arial"/>
                <a:ea typeface="+mj-ea"/>
                <a:cs typeface="Arial"/>
              </a:rPr>
              <a:t>Separate restraint policy for Children’s</a:t>
            </a:r>
          </a:p>
          <a:p>
            <a:pPr marL="742950" lvl="1" indent="-285750">
              <a:buFont typeface="Arial" panose="020B0604020202020204" pitchFamily="34" charset="0"/>
              <a:buChar char="•"/>
            </a:pPr>
            <a:endParaRPr lang="en-CA" sz="2800" kern="0" dirty="0">
              <a:solidFill>
                <a:srgbClr val="001F5F"/>
              </a:solidFill>
              <a:latin typeface="Arial"/>
              <a:ea typeface="+mj-ea"/>
              <a:cs typeface="Arial"/>
            </a:endParaRPr>
          </a:p>
        </p:txBody>
      </p:sp>
      <p:sp>
        <p:nvSpPr>
          <p:cNvPr id="5" name="TextBox 4"/>
          <p:cNvSpPr txBox="1"/>
          <p:nvPr/>
        </p:nvSpPr>
        <p:spPr>
          <a:xfrm>
            <a:off x="304800" y="3048000"/>
            <a:ext cx="8610600" cy="2677656"/>
          </a:xfrm>
          <a:prstGeom prst="rect">
            <a:avLst/>
          </a:prstGeom>
          <a:noFill/>
        </p:spPr>
        <p:txBody>
          <a:bodyPr wrap="square" rtlCol="0">
            <a:spAutoFit/>
          </a:bodyPr>
          <a:lstStyle/>
          <a:p>
            <a:pPr marL="457200" indent="-457200">
              <a:buFont typeface="Arial" panose="020B0604020202020204" pitchFamily="34" charset="0"/>
              <a:buChar char="•"/>
            </a:pPr>
            <a:r>
              <a:rPr lang="en-US" sz="2400" b="1" dirty="0" smtClean="0">
                <a:solidFill>
                  <a:srgbClr val="002060"/>
                </a:solidFill>
                <a:latin typeface="Arial" panose="020B0604020202020204" pitchFamily="34" charset="0"/>
                <a:cs typeface="Arial" panose="020B0604020202020204" pitchFamily="34" charset="0"/>
              </a:rPr>
              <a:t>Entrapment Assessments</a:t>
            </a:r>
          </a:p>
          <a:p>
            <a:pPr marL="914400" lvl="1" indent="-457200">
              <a:buFont typeface="Arial" panose="020B0604020202020204" pitchFamily="34" charset="0"/>
              <a:buChar char="•"/>
            </a:pPr>
            <a:r>
              <a:rPr lang="en-US" sz="2400" dirty="0" smtClean="0">
                <a:solidFill>
                  <a:srgbClr val="002060"/>
                </a:solidFill>
                <a:latin typeface="Arial" panose="020B0604020202020204" pitchFamily="34" charset="0"/>
                <a:cs typeface="Arial" panose="020B0604020202020204" pitchFamily="34" charset="0"/>
              </a:rPr>
              <a:t>No written policy/program in place</a:t>
            </a:r>
          </a:p>
          <a:p>
            <a:pPr marL="914400" lvl="1" indent="-457200">
              <a:buFont typeface="Arial" panose="020B0604020202020204" pitchFamily="34" charset="0"/>
              <a:buChar char="•"/>
            </a:pPr>
            <a:r>
              <a:rPr lang="en-US" sz="2400" dirty="0" smtClean="0">
                <a:solidFill>
                  <a:srgbClr val="002060"/>
                </a:solidFill>
                <a:latin typeface="Arial" panose="020B0604020202020204" pitchFamily="34" charset="0"/>
                <a:cs typeface="Arial" panose="020B0604020202020204" pitchFamily="34" charset="0"/>
              </a:rPr>
              <a:t>Done by Clinical Engineering or Faculty Management staff</a:t>
            </a:r>
          </a:p>
          <a:p>
            <a:pPr marL="914400" lvl="1" indent="-457200">
              <a:buFont typeface="Arial" panose="020B0604020202020204" pitchFamily="34" charset="0"/>
              <a:buChar char="•"/>
            </a:pPr>
            <a:r>
              <a:rPr lang="en-US" sz="2400" dirty="0" smtClean="0">
                <a:solidFill>
                  <a:srgbClr val="002060"/>
                </a:solidFill>
                <a:latin typeface="Arial" panose="020B0604020202020204" pitchFamily="34" charset="0"/>
                <a:cs typeface="Arial" panose="020B0604020202020204" pitchFamily="34" charset="0"/>
              </a:rPr>
              <a:t>All hospitals have test kits and have completed training on entrapment assessment </a:t>
            </a:r>
          </a:p>
          <a:p>
            <a:pPr marL="914400" lvl="1" indent="-457200">
              <a:buFont typeface="Arial" panose="020B0604020202020204" pitchFamily="34" charset="0"/>
              <a:buChar char="•"/>
            </a:pPr>
            <a:r>
              <a:rPr lang="en-US" sz="2400" dirty="0" smtClean="0">
                <a:solidFill>
                  <a:srgbClr val="002060"/>
                </a:solidFill>
                <a:latin typeface="Arial" panose="020B0604020202020204" pitchFamily="34" charset="0"/>
                <a:cs typeface="Arial" panose="020B0604020202020204" pitchFamily="34" charset="0"/>
              </a:rPr>
              <a:t>Assessment part of service/repair to beds</a:t>
            </a:r>
            <a:endParaRPr lang="en-US" sz="24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145510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685800"/>
            <a:ext cx="8153400" cy="3995966"/>
          </a:xfrm>
          <a:prstGeom prst="rect">
            <a:avLst/>
          </a:prstGeom>
          <a:noFill/>
        </p:spPr>
        <p:txBody>
          <a:bodyPr wrap="square" rtlCol="0">
            <a:spAutoFit/>
          </a:bodyPr>
          <a:lstStyle/>
          <a:p>
            <a:pPr marL="12700" marR="329565" lvl="0">
              <a:spcBef>
                <a:spcPts val="95"/>
              </a:spcBef>
            </a:pPr>
            <a:r>
              <a:rPr lang="en-US" sz="3200" b="1" spc="-120" dirty="0">
                <a:solidFill>
                  <a:srgbClr val="92D050"/>
                </a:solidFill>
                <a:latin typeface="Arial"/>
                <a:cs typeface="Arial"/>
              </a:rPr>
              <a:t>Policy</a:t>
            </a:r>
            <a:r>
              <a:rPr lang="en-US" sz="3200" b="1" spc="-125" dirty="0">
                <a:solidFill>
                  <a:srgbClr val="92D050"/>
                </a:solidFill>
                <a:latin typeface="Arial"/>
                <a:cs typeface="Arial"/>
              </a:rPr>
              <a:t> </a:t>
            </a:r>
            <a:r>
              <a:rPr lang="en-US" sz="3200" b="1" spc="-95" dirty="0">
                <a:solidFill>
                  <a:srgbClr val="92D050"/>
                </a:solidFill>
                <a:latin typeface="Arial"/>
                <a:cs typeface="Arial"/>
              </a:rPr>
              <a:t>#</a:t>
            </a:r>
            <a:r>
              <a:rPr lang="en-US" sz="3200" b="1" spc="-114" dirty="0">
                <a:solidFill>
                  <a:srgbClr val="92D050"/>
                </a:solidFill>
                <a:latin typeface="Arial"/>
                <a:cs typeface="Arial"/>
              </a:rPr>
              <a:t> </a:t>
            </a:r>
            <a:r>
              <a:rPr lang="en-US" sz="3200" b="1" spc="-165" dirty="0">
                <a:solidFill>
                  <a:srgbClr val="92D050"/>
                </a:solidFill>
                <a:latin typeface="Arial"/>
                <a:cs typeface="Arial"/>
              </a:rPr>
              <a:t>110.000.025 </a:t>
            </a:r>
            <a:r>
              <a:rPr lang="en-US" sz="3200" b="1" spc="-125" dirty="0">
                <a:solidFill>
                  <a:srgbClr val="92D050"/>
                </a:solidFill>
                <a:latin typeface="Arial"/>
                <a:cs typeface="Arial"/>
              </a:rPr>
              <a:t> </a:t>
            </a:r>
            <a:r>
              <a:rPr lang="en-US" sz="3200" b="1" i="1" spc="5" dirty="0">
                <a:solidFill>
                  <a:srgbClr val="001F5F"/>
                </a:solidFill>
                <a:latin typeface="Times New Roman"/>
                <a:cs typeface="Times New Roman"/>
              </a:rPr>
              <a:t>Restraint</a:t>
            </a:r>
            <a:r>
              <a:rPr lang="en-US" sz="3200" b="1" i="1" spc="-105" dirty="0">
                <a:solidFill>
                  <a:srgbClr val="001F5F"/>
                </a:solidFill>
                <a:latin typeface="Times New Roman"/>
                <a:cs typeface="Times New Roman"/>
              </a:rPr>
              <a:t> Minimization – Acute Care Facilities (Adult)</a:t>
            </a:r>
          </a:p>
          <a:p>
            <a:pPr marL="12700" marR="329565" lvl="0">
              <a:spcBef>
                <a:spcPts val="95"/>
              </a:spcBef>
            </a:pPr>
            <a:endParaRPr lang="en-US" sz="2800" b="1" i="1" spc="-105" dirty="0">
              <a:solidFill>
                <a:srgbClr val="001F5F"/>
              </a:solidFill>
              <a:latin typeface="Times New Roman"/>
              <a:cs typeface="Times New Roman"/>
            </a:endParaRPr>
          </a:p>
          <a:p>
            <a:pPr marL="12700" marR="329565" lvl="0">
              <a:spcBef>
                <a:spcPts val="95"/>
              </a:spcBef>
            </a:pPr>
            <a:r>
              <a:rPr lang="en-US" sz="2800" b="1" i="1" spc="-105" dirty="0">
                <a:solidFill>
                  <a:srgbClr val="001F5F"/>
                </a:solidFill>
                <a:latin typeface="Times New Roman"/>
                <a:cs typeface="Times New Roman"/>
              </a:rPr>
              <a:t> </a:t>
            </a:r>
            <a:r>
              <a:rPr lang="en-US" sz="3200" b="1" u="sng" spc="-215" dirty="0">
                <a:solidFill>
                  <a:srgbClr val="92D050"/>
                </a:solidFill>
                <a:uFill>
                  <a:solidFill>
                    <a:srgbClr val="79B609"/>
                  </a:solidFill>
                </a:uFill>
                <a:latin typeface="Arial"/>
                <a:cs typeface="Arial"/>
              </a:rPr>
              <a:t>Physical </a:t>
            </a:r>
            <a:r>
              <a:rPr lang="en-US" sz="3200" b="1" u="sng" spc="-85" dirty="0">
                <a:solidFill>
                  <a:srgbClr val="92D050"/>
                </a:solidFill>
                <a:uFill>
                  <a:solidFill>
                    <a:srgbClr val="79B609"/>
                  </a:solidFill>
                </a:uFill>
                <a:latin typeface="Arial"/>
                <a:cs typeface="Arial"/>
              </a:rPr>
              <a:t>or </a:t>
            </a:r>
            <a:r>
              <a:rPr lang="en-US" sz="3200" b="1" u="sng" spc="-155" dirty="0">
                <a:solidFill>
                  <a:srgbClr val="92D050"/>
                </a:solidFill>
                <a:uFill>
                  <a:solidFill>
                    <a:srgbClr val="79B609"/>
                  </a:solidFill>
                </a:uFill>
                <a:latin typeface="Arial"/>
                <a:cs typeface="Arial"/>
              </a:rPr>
              <a:t>Mechanical </a:t>
            </a:r>
            <a:r>
              <a:rPr lang="en-US" sz="3200" b="1" u="sng" spc="-140" dirty="0">
                <a:solidFill>
                  <a:srgbClr val="92D050"/>
                </a:solidFill>
                <a:uFill>
                  <a:solidFill>
                    <a:srgbClr val="79B609"/>
                  </a:solidFill>
                </a:uFill>
                <a:latin typeface="Arial"/>
                <a:cs typeface="Arial"/>
              </a:rPr>
              <a:t>Restraint:</a:t>
            </a:r>
            <a:r>
              <a:rPr lang="en-US" sz="3200" b="1" spc="-140" dirty="0">
                <a:solidFill>
                  <a:srgbClr val="92D050"/>
                </a:solidFill>
                <a:latin typeface="Arial"/>
                <a:cs typeface="Arial"/>
              </a:rPr>
              <a:t> </a:t>
            </a:r>
            <a:r>
              <a:rPr lang="en-US" sz="3200" spc="-140" dirty="0">
                <a:solidFill>
                  <a:schemeClr val="accent1">
                    <a:lumMod val="50000"/>
                  </a:schemeClr>
                </a:solidFill>
                <a:latin typeface="Arial"/>
                <a:cs typeface="Arial"/>
              </a:rPr>
              <a:t>A manual or physical device that the individual cannot remove and which restricts freedom of </a:t>
            </a:r>
            <a:r>
              <a:rPr lang="en-US" sz="3200" spc="-140" dirty="0" smtClean="0">
                <a:solidFill>
                  <a:schemeClr val="accent1">
                    <a:lumMod val="50000"/>
                  </a:schemeClr>
                </a:solidFill>
                <a:latin typeface="Arial"/>
                <a:cs typeface="Arial"/>
              </a:rPr>
              <a:t>movement. Examples </a:t>
            </a:r>
            <a:r>
              <a:rPr lang="en-US" sz="3200" spc="-140" dirty="0">
                <a:solidFill>
                  <a:schemeClr val="accent1">
                    <a:lumMod val="50000"/>
                  </a:schemeClr>
                </a:solidFill>
                <a:latin typeface="Arial"/>
                <a:cs typeface="Arial"/>
              </a:rPr>
              <a:t>include…having all bed rails in the up position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2663" y="4267200"/>
            <a:ext cx="2700337" cy="23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43749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29319" cy="746932"/>
          </a:xfrm>
        </p:spPr>
        <p:txBody>
          <a:bodyPr/>
          <a:lstStyle/>
          <a:p>
            <a:pPr algn="ctr"/>
            <a:r>
              <a:rPr lang="en-CA" dirty="0"/>
              <a:t>ACUTE CARE</a:t>
            </a:r>
            <a:br>
              <a:rPr lang="en-CA" dirty="0"/>
            </a:br>
            <a:endParaRPr lang="en-US" dirty="0"/>
          </a:p>
        </p:txBody>
      </p:sp>
      <p:sp>
        <p:nvSpPr>
          <p:cNvPr id="3" name="Text Placeholder 2"/>
          <p:cNvSpPr>
            <a:spLocks noGrp="1"/>
          </p:cNvSpPr>
          <p:nvPr>
            <p:ph type="body" idx="1"/>
          </p:nvPr>
        </p:nvSpPr>
        <p:spPr>
          <a:xfrm>
            <a:off x="304800" y="948690"/>
            <a:ext cx="8592819" cy="5539978"/>
          </a:xfrm>
        </p:spPr>
        <p:txBody>
          <a:bodyPr/>
          <a:lstStyle/>
          <a:p>
            <a:r>
              <a:rPr lang="en-US" sz="2400" dirty="0" smtClean="0">
                <a:solidFill>
                  <a:srgbClr val="92D050"/>
                </a:solidFill>
              </a:rPr>
              <a:t>3.6 </a:t>
            </a:r>
            <a:r>
              <a:rPr lang="en-US" sz="2400" dirty="0">
                <a:solidFill>
                  <a:srgbClr val="002060"/>
                </a:solidFill>
              </a:rPr>
              <a:t>Restraints</a:t>
            </a:r>
            <a:r>
              <a:rPr lang="en-US" sz="2400" dirty="0">
                <a:solidFill>
                  <a:srgbClr val="92D050"/>
                </a:solidFill>
              </a:rPr>
              <a:t> </a:t>
            </a:r>
            <a:r>
              <a:rPr lang="en-US" sz="2400" dirty="0"/>
              <a:t>shall NOT be:</a:t>
            </a:r>
          </a:p>
          <a:p>
            <a:r>
              <a:rPr lang="en-US" sz="2400" dirty="0">
                <a:solidFill>
                  <a:srgbClr val="92D050"/>
                </a:solidFill>
              </a:rPr>
              <a:t>3.6.3</a:t>
            </a:r>
            <a:r>
              <a:rPr lang="en-US" sz="2400" dirty="0"/>
              <a:t> Used in the form of bed rails inhibiting free movement, </a:t>
            </a:r>
            <a:r>
              <a:rPr lang="en-US" sz="2400" dirty="0" smtClean="0"/>
              <a:t>except under  </a:t>
            </a:r>
            <a:r>
              <a:rPr lang="en-US" sz="2400" dirty="0" smtClean="0">
                <a:solidFill>
                  <a:srgbClr val="92D050"/>
                </a:solidFill>
              </a:rPr>
              <a:t>3.5</a:t>
            </a:r>
          </a:p>
          <a:p>
            <a:endParaRPr lang="en-US" sz="2400" dirty="0" smtClean="0">
              <a:solidFill>
                <a:srgbClr val="92D050"/>
              </a:solidFill>
            </a:endParaRPr>
          </a:p>
          <a:p>
            <a:r>
              <a:rPr lang="en-US" sz="2400" dirty="0">
                <a:solidFill>
                  <a:srgbClr val="92D050"/>
                </a:solidFill>
              </a:rPr>
              <a:t>3.5</a:t>
            </a:r>
            <a:r>
              <a:rPr lang="en-US" sz="2400" dirty="0"/>
              <a:t> Restraint use shall require:</a:t>
            </a:r>
          </a:p>
          <a:p>
            <a:r>
              <a:rPr lang="en-US" sz="2400" dirty="0">
                <a:solidFill>
                  <a:srgbClr val="92D050"/>
                </a:solidFill>
              </a:rPr>
              <a:t>3.5.1 </a:t>
            </a:r>
            <a:r>
              <a:rPr lang="en-US" sz="2400" dirty="0"/>
              <a:t>A comprehensive </a:t>
            </a:r>
            <a:r>
              <a:rPr lang="en-US" sz="2400" u="sng" dirty="0" err="1"/>
              <a:t>interprofessional</a:t>
            </a:r>
            <a:r>
              <a:rPr lang="en-US" sz="2400" u="sng" dirty="0"/>
              <a:t> </a:t>
            </a:r>
            <a:r>
              <a:rPr lang="en-US" sz="2400" u="sng" dirty="0" smtClean="0"/>
              <a:t>assessment</a:t>
            </a:r>
            <a:endParaRPr lang="en-US" sz="2400" dirty="0"/>
          </a:p>
          <a:p>
            <a:r>
              <a:rPr lang="en-US" sz="2400" dirty="0">
                <a:solidFill>
                  <a:srgbClr val="92D050"/>
                </a:solidFill>
              </a:rPr>
              <a:t>3.5.2</a:t>
            </a:r>
            <a:r>
              <a:rPr lang="en-US" sz="2400" dirty="0"/>
              <a:t> An order by an Authorized Prescriber;</a:t>
            </a:r>
          </a:p>
          <a:p>
            <a:r>
              <a:rPr lang="en-US" sz="2400" dirty="0">
                <a:solidFill>
                  <a:srgbClr val="92D050"/>
                </a:solidFill>
              </a:rPr>
              <a:t>3.5.3</a:t>
            </a:r>
            <a:r>
              <a:rPr lang="en-US" sz="2400" dirty="0"/>
              <a:t> Verbal </a:t>
            </a:r>
            <a:r>
              <a:rPr lang="en-US" sz="2400" u="sng" dirty="0"/>
              <a:t>informed consent </a:t>
            </a:r>
            <a:r>
              <a:rPr lang="en-US" sz="2400" dirty="0"/>
              <a:t>from the Patient, family and/or Substitute </a:t>
            </a:r>
            <a:r>
              <a:rPr lang="en-US" sz="2400" dirty="0" smtClean="0"/>
              <a:t>Decision-Maker.</a:t>
            </a:r>
          </a:p>
          <a:p>
            <a:r>
              <a:rPr lang="en-US" sz="2400" dirty="0" smtClean="0">
                <a:solidFill>
                  <a:srgbClr val="92D050"/>
                </a:solidFill>
              </a:rPr>
              <a:t>3.5.4</a:t>
            </a:r>
            <a:r>
              <a:rPr lang="en-US" sz="2400" dirty="0" smtClean="0"/>
              <a:t> </a:t>
            </a:r>
            <a:r>
              <a:rPr lang="en-US" sz="2400" dirty="0"/>
              <a:t>An </a:t>
            </a:r>
            <a:r>
              <a:rPr lang="en-US" sz="2400" u="sng" dirty="0"/>
              <a:t>individual plan of care </a:t>
            </a:r>
            <a:r>
              <a:rPr lang="en-US" sz="2400" dirty="0"/>
              <a:t>specific to the needs of the Patient, including steps to mitigate the potential negative impact of the Restraint use; and</a:t>
            </a:r>
          </a:p>
          <a:p>
            <a:r>
              <a:rPr lang="en-US" sz="2400" dirty="0">
                <a:solidFill>
                  <a:srgbClr val="92D050"/>
                </a:solidFill>
              </a:rPr>
              <a:t>3.5.5</a:t>
            </a:r>
            <a:r>
              <a:rPr lang="en-US" sz="2400" dirty="0"/>
              <a:t> Ongoing </a:t>
            </a:r>
            <a:r>
              <a:rPr lang="en-US" sz="2400" u="sng" dirty="0"/>
              <a:t>reassessment </a:t>
            </a:r>
            <a:r>
              <a:rPr lang="en-US" sz="2400" dirty="0"/>
              <a:t>and documentation</a:t>
            </a:r>
            <a:r>
              <a:rPr lang="en-US" sz="2400" dirty="0" smtClean="0"/>
              <a:t>.</a:t>
            </a:r>
            <a:endParaRPr lang="en-US" sz="2400" dirty="0">
              <a:solidFill>
                <a:srgbClr val="002060"/>
              </a:solidFill>
            </a:endParaRPr>
          </a:p>
          <a:p>
            <a:endParaRPr lang="en-US" sz="2400" dirty="0" smtClean="0"/>
          </a:p>
          <a:p>
            <a:endParaRPr lang="en-US" sz="2400" dirty="0"/>
          </a:p>
        </p:txBody>
      </p:sp>
    </p:spTree>
    <p:extLst>
      <p:ext uri="{BB962C8B-B14F-4D97-AF65-F5344CB8AC3E}">
        <p14:creationId xmlns:p14="http://schemas.microsoft.com/office/powerpoint/2010/main" val="8840916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529319" cy="1244600"/>
          </a:xfrm>
        </p:spPr>
        <p:txBody>
          <a:bodyPr/>
          <a:lstStyle/>
          <a:p>
            <a:pPr algn="ctr"/>
            <a:r>
              <a:rPr lang="en-CA" dirty="0"/>
              <a:t>ACUTE CARE</a:t>
            </a:r>
            <a:br>
              <a:rPr lang="en-CA" dirty="0"/>
            </a:br>
            <a:endParaRPr lang="en-US" dirty="0"/>
          </a:p>
        </p:txBody>
      </p:sp>
      <p:sp>
        <p:nvSpPr>
          <p:cNvPr id="3" name="Text Placeholder 2"/>
          <p:cNvSpPr>
            <a:spLocks noGrp="1"/>
          </p:cNvSpPr>
          <p:nvPr>
            <p:ph type="body" idx="1"/>
          </p:nvPr>
        </p:nvSpPr>
        <p:spPr>
          <a:xfrm>
            <a:off x="304800" y="1676400"/>
            <a:ext cx="8592819" cy="3431709"/>
          </a:xfrm>
        </p:spPr>
        <p:txBody>
          <a:bodyPr/>
          <a:lstStyle/>
          <a:p>
            <a:r>
              <a:rPr lang="en-US" sz="2800" dirty="0" smtClean="0">
                <a:solidFill>
                  <a:srgbClr val="92D050"/>
                </a:solidFill>
              </a:rPr>
              <a:t>3.7.2</a:t>
            </a:r>
            <a:r>
              <a:rPr lang="en-US" sz="2800" dirty="0" smtClean="0"/>
              <a:t>  </a:t>
            </a:r>
            <a:r>
              <a:rPr lang="en-US" sz="2800" dirty="0"/>
              <a:t>Bed rails when required specifically for safe Patient monitoring in the </a:t>
            </a:r>
            <a:r>
              <a:rPr lang="en-US" sz="2800" dirty="0" err="1"/>
              <a:t>peri</a:t>
            </a:r>
            <a:r>
              <a:rPr lang="en-US" sz="2800" dirty="0"/>
              <a:t>-operative period when the Patient has not yet returned to their pre-operative level of consciousness. This may include but is not limited to Post - Anesthetic Care Units  (PACU), intensive care (ICU), and Emergency Department (ED);</a:t>
            </a:r>
          </a:p>
          <a:p>
            <a:endParaRPr lang="en-US" dirty="0"/>
          </a:p>
        </p:txBody>
      </p:sp>
    </p:spTree>
    <p:extLst>
      <p:ext uri="{BB962C8B-B14F-4D97-AF65-F5344CB8AC3E}">
        <p14:creationId xmlns:p14="http://schemas.microsoft.com/office/powerpoint/2010/main" val="287835653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05714" y="381000"/>
            <a:ext cx="8153400" cy="5424562"/>
          </a:xfrm>
          <a:prstGeom prst="rect">
            <a:avLst/>
          </a:prstGeom>
          <a:noFill/>
        </p:spPr>
        <p:txBody>
          <a:bodyPr wrap="square" rtlCol="0">
            <a:spAutoFit/>
          </a:bodyPr>
          <a:lstStyle/>
          <a:p>
            <a:pPr marL="12700" marR="329565" lvl="0">
              <a:spcBef>
                <a:spcPts val="95"/>
              </a:spcBef>
            </a:pPr>
            <a:r>
              <a:rPr lang="en-US" sz="3200" b="1" spc="-120" dirty="0">
                <a:solidFill>
                  <a:srgbClr val="92D050"/>
                </a:solidFill>
                <a:latin typeface="Arial"/>
                <a:cs typeface="Arial"/>
              </a:rPr>
              <a:t>Policy</a:t>
            </a:r>
            <a:r>
              <a:rPr lang="en-US" sz="3200" b="1" spc="-125" dirty="0">
                <a:solidFill>
                  <a:srgbClr val="92D050"/>
                </a:solidFill>
                <a:latin typeface="Arial"/>
                <a:cs typeface="Arial"/>
              </a:rPr>
              <a:t>: </a:t>
            </a:r>
            <a:r>
              <a:rPr lang="en-US" sz="3200" b="1" i="1" spc="5" dirty="0">
                <a:solidFill>
                  <a:srgbClr val="001F5F"/>
                </a:solidFill>
                <a:latin typeface="Times New Roman"/>
                <a:cs typeface="Times New Roman"/>
              </a:rPr>
              <a:t>Child Health Falls Prevention and Treatment Guidelines</a:t>
            </a:r>
            <a:endParaRPr lang="en-US" sz="3200" b="1" i="1" spc="-105" dirty="0">
              <a:solidFill>
                <a:srgbClr val="001F5F"/>
              </a:solidFill>
              <a:latin typeface="Times New Roman"/>
              <a:cs typeface="Times New Roman"/>
            </a:endParaRPr>
          </a:p>
          <a:p>
            <a:pPr marL="12700" marR="329565" lvl="0">
              <a:spcBef>
                <a:spcPts val="95"/>
              </a:spcBef>
            </a:pPr>
            <a:endParaRPr lang="en-US" sz="2800" b="1" i="1" spc="-105" dirty="0">
              <a:solidFill>
                <a:srgbClr val="001F5F"/>
              </a:solidFill>
              <a:latin typeface="Times New Roman"/>
              <a:cs typeface="Times New Roman"/>
            </a:endParaRPr>
          </a:p>
          <a:p>
            <a:pPr marL="12700" marR="329565" lvl="0">
              <a:spcBef>
                <a:spcPts val="95"/>
              </a:spcBef>
            </a:pPr>
            <a:r>
              <a:rPr lang="en-US" sz="2800" spc="-140" dirty="0">
                <a:solidFill>
                  <a:schemeClr val="accent1">
                    <a:lumMod val="50000"/>
                  </a:schemeClr>
                </a:solidFill>
                <a:latin typeface="Arial"/>
                <a:cs typeface="Arial"/>
              </a:rPr>
              <a:t>Place bed in the lowest position. If child is unattended lower side rails. </a:t>
            </a:r>
          </a:p>
          <a:p>
            <a:pPr marL="469900" marR="329565" lvl="0" indent="-457200">
              <a:spcBef>
                <a:spcPts val="95"/>
              </a:spcBef>
              <a:buFont typeface="Arial" panose="020B0604020202020204" pitchFamily="34" charset="0"/>
              <a:buChar char="•"/>
            </a:pPr>
            <a:r>
              <a:rPr lang="en-US" sz="2800" spc="-140" dirty="0">
                <a:solidFill>
                  <a:schemeClr val="accent1">
                    <a:lumMod val="50000"/>
                  </a:schemeClr>
                </a:solidFill>
                <a:latin typeface="Arial"/>
                <a:cs typeface="Arial"/>
              </a:rPr>
              <a:t>Assess need for bed side rails for unattended children who independently climb out of bed. Document rationale for using bed rails for the unattended child in patient health record. Consider the need for constant attendant if bedrails are required and the child demonstrates risk for climbing over the rails  </a:t>
            </a:r>
          </a:p>
        </p:txBody>
      </p:sp>
    </p:spTree>
    <p:extLst>
      <p:ext uri="{BB962C8B-B14F-4D97-AF65-F5344CB8AC3E}">
        <p14:creationId xmlns:p14="http://schemas.microsoft.com/office/powerpoint/2010/main" val="20083492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90600"/>
            <a:ext cx="8529319" cy="3139321"/>
          </a:xfrm>
        </p:spPr>
        <p:txBody>
          <a:bodyPr/>
          <a:lstStyle/>
          <a:p>
            <a:pPr algn="ctr"/>
            <a:r>
              <a:rPr lang="en-US" sz="6000" dirty="0"/>
              <a:t>WRHA Home Care: Current Status</a:t>
            </a:r>
            <a:br>
              <a:rPr lang="en-US" sz="6000" dirty="0"/>
            </a:br>
            <a:r>
              <a:rPr lang="en-US" sz="2800" dirty="0"/>
              <a:t/>
            </a:r>
            <a:br>
              <a:rPr lang="en-US" sz="2800" dirty="0"/>
            </a:br>
            <a:r>
              <a:rPr lang="en-US" sz="2800" dirty="0"/>
              <a:t/>
            </a:r>
            <a:br>
              <a:rPr lang="en-US" sz="2800" dirty="0"/>
            </a:br>
            <a:endParaRPr lang="en-US" sz="2800" dirty="0"/>
          </a:p>
        </p:txBody>
      </p:sp>
    </p:spTree>
    <p:extLst>
      <p:ext uri="{BB962C8B-B14F-4D97-AF65-F5344CB8AC3E}">
        <p14:creationId xmlns:p14="http://schemas.microsoft.com/office/powerpoint/2010/main" val="20095003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005571" y="379475"/>
            <a:ext cx="771144" cy="1118615"/>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869568" y="459405"/>
            <a:ext cx="7521575" cy="635000"/>
          </a:xfrm>
          <a:prstGeom prst="rect">
            <a:avLst/>
          </a:prstGeom>
        </p:spPr>
        <p:txBody>
          <a:bodyPr vert="horz" wrap="square" lIns="0" tIns="12065" rIns="0" bIns="0" rtlCol="0">
            <a:spAutoFit/>
          </a:bodyPr>
          <a:lstStyle/>
          <a:p>
            <a:pPr marL="12700" algn="ctr">
              <a:lnSpc>
                <a:spcPct val="100000"/>
              </a:lnSpc>
              <a:spcBef>
                <a:spcPts val="95"/>
              </a:spcBef>
            </a:pPr>
            <a:r>
              <a:rPr lang="en-US" b="0" spc="-130" dirty="0"/>
              <a:t>Bed Rails Guidelines (2010)</a:t>
            </a:r>
            <a:endParaRPr spc="-330" dirty="0"/>
          </a:p>
        </p:txBody>
      </p:sp>
      <p:sp>
        <p:nvSpPr>
          <p:cNvPr id="2" name="TextBox 1"/>
          <p:cNvSpPr txBox="1"/>
          <p:nvPr/>
        </p:nvSpPr>
        <p:spPr>
          <a:xfrm>
            <a:off x="762000" y="1295400"/>
            <a:ext cx="7772400"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02060"/>
                </a:solidFill>
                <a:latin typeface="Arial" panose="020B0604020202020204" pitchFamily="34" charset="0"/>
                <a:cs typeface="Arial" panose="020B0604020202020204" pitchFamily="34" charset="0"/>
              </a:rPr>
              <a:t>Bed rails must not be used as a restraint. Consult the Home Care Team Manager if you suspect that bed rails are being used for this purpose</a:t>
            </a:r>
          </a:p>
          <a:p>
            <a:pPr marL="285750" indent="-285750">
              <a:buFont typeface="Arial" panose="020B0604020202020204" pitchFamily="34" charset="0"/>
              <a:buChar char="•"/>
            </a:pPr>
            <a:r>
              <a:rPr lang="en-US" sz="2400" dirty="0">
                <a:solidFill>
                  <a:srgbClr val="002060"/>
                </a:solidFill>
                <a:latin typeface="Arial" panose="020B0604020202020204" pitchFamily="34" charset="0"/>
                <a:cs typeface="Arial" panose="020B0604020202020204" pitchFamily="34" charset="0"/>
              </a:rPr>
              <a:t>Clients and caregivers should be cautioned about possible bed rail danger and advised to report loose, bent, broken, and/or malfunctioning bed rails immediately to the CC.</a:t>
            </a:r>
          </a:p>
          <a:p>
            <a:pPr marL="285750" indent="-285750">
              <a:buFont typeface="Arial" panose="020B0604020202020204" pitchFamily="34" charset="0"/>
              <a:buChar char="•"/>
            </a:pPr>
            <a:r>
              <a:rPr lang="en-US" sz="2400" dirty="0" smtClean="0">
                <a:solidFill>
                  <a:srgbClr val="002060"/>
                </a:solidFill>
                <a:latin typeface="Arial" panose="020B0604020202020204" pitchFamily="34" charset="0"/>
                <a:cs typeface="Arial" panose="020B0604020202020204" pitchFamily="34" charset="0"/>
              </a:rPr>
              <a:t>Creation </a:t>
            </a:r>
            <a:r>
              <a:rPr lang="en-US" sz="2400" dirty="0">
                <a:solidFill>
                  <a:srgbClr val="002060"/>
                </a:solidFill>
                <a:latin typeface="Arial" panose="020B0604020202020204" pitchFamily="34" charset="0"/>
                <a:cs typeface="Arial" panose="020B0604020202020204" pitchFamily="34" charset="0"/>
              </a:rPr>
              <a:t>of a safe bed environment should take into account client’s nighttime habits, medical needs, comfort, freedom of movement and independence with turning and positioning in bed.  </a:t>
            </a:r>
          </a:p>
        </p:txBody>
      </p:sp>
    </p:spTree>
    <p:extLst>
      <p:ext uri="{BB962C8B-B14F-4D97-AF65-F5344CB8AC3E}">
        <p14:creationId xmlns:p14="http://schemas.microsoft.com/office/powerpoint/2010/main" val="35579547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744E3-8FE6-4825-94B2-B8B8C02E3983}"/>
              </a:ext>
            </a:extLst>
          </p:cNvPr>
          <p:cNvSpPr>
            <a:spLocks noGrp="1"/>
          </p:cNvSpPr>
          <p:nvPr>
            <p:ph type="title"/>
          </p:nvPr>
        </p:nvSpPr>
        <p:spPr>
          <a:xfrm>
            <a:off x="307340" y="-26974"/>
            <a:ext cx="8529319" cy="615553"/>
          </a:xfrm>
        </p:spPr>
        <p:txBody>
          <a:bodyPr/>
          <a:lstStyle/>
          <a:p>
            <a:pPr algn="ctr"/>
            <a:r>
              <a:rPr lang="en-CA" dirty="0" smtClean="0"/>
              <a:t>Current Status</a:t>
            </a:r>
            <a:endParaRPr lang="en-CA" dirty="0"/>
          </a:p>
        </p:txBody>
      </p:sp>
      <p:sp>
        <p:nvSpPr>
          <p:cNvPr id="3" name="Text Placeholder 2">
            <a:extLst>
              <a:ext uri="{FF2B5EF4-FFF2-40B4-BE49-F238E27FC236}">
                <a16:creationId xmlns:a16="http://schemas.microsoft.com/office/drawing/2014/main" id="{D7210413-472A-4871-8A54-C6454F6C07D2}"/>
              </a:ext>
            </a:extLst>
          </p:cNvPr>
          <p:cNvSpPr>
            <a:spLocks noGrp="1"/>
          </p:cNvSpPr>
          <p:nvPr>
            <p:ph type="body" idx="1"/>
          </p:nvPr>
        </p:nvSpPr>
        <p:spPr>
          <a:xfrm>
            <a:off x="304800" y="533400"/>
            <a:ext cx="8592819" cy="5401479"/>
          </a:xfrm>
        </p:spPr>
        <p:txBody>
          <a:bodyPr/>
          <a:lstStyle/>
          <a:p>
            <a:r>
              <a:rPr lang="en-CA" dirty="0" smtClean="0"/>
              <a:t>Currently not doing any of the following:</a:t>
            </a:r>
            <a:endParaRPr lang="en-CA" dirty="0"/>
          </a:p>
          <a:p>
            <a:pPr marL="457200" indent="-457200">
              <a:buFont typeface="Arial" panose="020B0604020202020204" pitchFamily="34" charset="0"/>
              <a:buChar char="•"/>
            </a:pPr>
            <a:r>
              <a:rPr lang="en-CA" dirty="0"/>
              <a:t>Assess client </a:t>
            </a:r>
            <a:r>
              <a:rPr lang="en-CA" dirty="0" smtClean="0"/>
              <a:t>appropriateness - </a:t>
            </a:r>
            <a:r>
              <a:rPr lang="en-CA" dirty="0"/>
              <a:t>staff are not specifically provided training in this area some health care professionals would have this knowledge</a:t>
            </a:r>
          </a:p>
          <a:p>
            <a:pPr marL="457200" indent="-457200">
              <a:buFont typeface="Arial" panose="020B0604020202020204" pitchFamily="34" charset="0"/>
              <a:buChar char="•"/>
            </a:pPr>
            <a:r>
              <a:rPr lang="en-CA" dirty="0"/>
              <a:t>CCs may/may not reassess the appropriateness of bed rails at annual reviews depending on their level of knowledge. Hundreds of “equipment only” clients with no reassessments</a:t>
            </a:r>
          </a:p>
          <a:p>
            <a:pPr marL="457200" indent="-457200">
              <a:buFont typeface="Arial" panose="020B0604020202020204" pitchFamily="34" charset="0"/>
              <a:buChar char="•"/>
            </a:pPr>
            <a:r>
              <a:rPr lang="en-CA" dirty="0"/>
              <a:t>No regular maintenance.</a:t>
            </a:r>
          </a:p>
          <a:p>
            <a:pPr marL="457200" indent="-457200">
              <a:buFont typeface="Arial" panose="020B0604020202020204" pitchFamily="34" charset="0"/>
              <a:buChar char="•"/>
            </a:pPr>
            <a:r>
              <a:rPr lang="en-CA" dirty="0"/>
              <a:t>No testing of entrapment </a:t>
            </a:r>
            <a:r>
              <a:rPr lang="en-CA" dirty="0" smtClean="0"/>
              <a:t>zones</a:t>
            </a:r>
          </a:p>
          <a:p>
            <a:pPr marL="457200" indent="-457200">
              <a:buFont typeface="Arial" panose="020B0604020202020204" pitchFamily="34" charset="0"/>
              <a:buChar char="•"/>
            </a:pPr>
            <a:r>
              <a:rPr lang="en-CA" dirty="0" smtClean="0"/>
              <a:t>No education for staff, clients, or families </a:t>
            </a:r>
          </a:p>
          <a:p>
            <a:pPr marL="457200" indent="-457200">
              <a:buFont typeface="Arial" panose="020B0604020202020204" pitchFamily="34" charset="0"/>
              <a:buChar char="•"/>
            </a:pPr>
            <a:r>
              <a:rPr lang="en-CA" dirty="0" smtClean="0"/>
              <a:t>No restraint policy </a:t>
            </a:r>
          </a:p>
          <a:p>
            <a:pPr marL="457200" indent="-457200">
              <a:buFont typeface="Arial" panose="020B0604020202020204" pitchFamily="34" charset="0"/>
              <a:buChar char="•"/>
            </a:pPr>
            <a:endParaRPr lang="en-CA" dirty="0"/>
          </a:p>
        </p:txBody>
      </p:sp>
    </p:spTree>
    <p:extLst>
      <p:ext uri="{BB962C8B-B14F-4D97-AF65-F5344CB8AC3E}">
        <p14:creationId xmlns:p14="http://schemas.microsoft.com/office/powerpoint/2010/main" val="179813143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529319" cy="2277547"/>
          </a:xfrm>
        </p:spPr>
        <p:txBody>
          <a:bodyPr/>
          <a:lstStyle/>
          <a:p>
            <a:pPr algn="ctr"/>
            <a:r>
              <a:rPr lang="en-US" sz="2400" dirty="0"/>
              <a:t>Home Care Equipment </a:t>
            </a:r>
            <a:r>
              <a:rPr lang="en-US" sz="2400" dirty="0" smtClean="0"/>
              <a:t>Numbers- </a:t>
            </a:r>
            <a:r>
              <a:rPr lang="en-US" sz="2400" dirty="0"/>
              <a:t>standard beds only does not include bariatric </a:t>
            </a:r>
            <a:r>
              <a:rPr lang="en-US" sz="2400" dirty="0" smtClean="0"/>
              <a:t>or </a:t>
            </a:r>
            <a:r>
              <a:rPr lang="en-US" sz="2400" dirty="0"/>
              <a:t>falls prevention beds  (Jan. 2019)</a:t>
            </a:r>
            <a:r>
              <a:rPr lang="en-US" dirty="0"/>
              <a:t/>
            </a:r>
            <a:br>
              <a:rPr lang="en-US" dirty="0"/>
            </a:br>
            <a:r>
              <a:rPr lang="en-US" sz="2000" dirty="0"/>
              <a:t/>
            </a:r>
            <a:br>
              <a:rPr lang="en-US" sz="2000" dirty="0"/>
            </a:br>
            <a:r>
              <a:rPr lang="en-US" dirty="0"/>
              <a:t/>
            </a:r>
            <a:br>
              <a:rPr lang="en-US" dirty="0"/>
            </a:br>
            <a:endParaRPr lang="en-US" dirty="0"/>
          </a:p>
        </p:txBody>
      </p:sp>
      <p:sp>
        <p:nvSpPr>
          <p:cNvPr id="3" name="Text Placeholder 2"/>
          <p:cNvSpPr>
            <a:spLocks noGrp="1"/>
          </p:cNvSpPr>
          <p:nvPr>
            <p:ph type="body" idx="1"/>
          </p:nvPr>
        </p:nvSpPr>
        <p:spPr>
          <a:xfrm>
            <a:off x="228600" y="1524000"/>
            <a:ext cx="8592819" cy="4601260"/>
          </a:xfr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dirty="0">
                <a:solidFill>
                  <a:srgbClr val="1F497D">
                    <a:lumMod val="75000"/>
                  </a:srgbClr>
                </a:solidFill>
                <a:latin typeface="Calibri"/>
                <a:cs typeface="+mn-cs"/>
              </a:rPr>
              <a:t>Old Style Beds in use 		1223</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dirty="0">
                <a:solidFill>
                  <a:srgbClr val="1F497D">
                    <a:lumMod val="75000"/>
                  </a:srgbClr>
                </a:solidFill>
              </a:rPr>
              <a:t>½ Bed Rails 				2220		97% </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dirty="0">
                <a:solidFill>
                  <a:srgbClr val="1F497D">
                    <a:lumMod val="75000"/>
                  </a:srgbClr>
                </a:solidFill>
              </a:rPr>
              <a:t>Full Bed Rails 				59		</a:t>
            </a:r>
            <a:r>
              <a:rPr lang="en-US" sz="2800" dirty="0">
                <a:solidFill>
                  <a:schemeClr val="accent1">
                    <a:lumMod val="40000"/>
                    <a:lumOff val="60000"/>
                  </a:schemeClr>
                </a:solidFill>
              </a:rPr>
              <a:t>3% </a:t>
            </a:r>
            <a:r>
              <a:rPr lang="en-US" sz="2800" dirty="0">
                <a:solidFill>
                  <a:srgbClr val="1F497D">
                    <a:lumMod val="75000"/>
                  </a:srgbClr>
                </a:solidFill>
              </a:rPr>
              <a:t>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dirty="0">
                <a:solidFill>
                  <a:srgbClr val="1F497D">
                    <a:lumMod val="75000"/>
                  </a:srgbClr>
                </a:solidFill>
                <a:latin typeface="Calibri"/>
                <a:cs typeface="+mn-cs"/>
              </a:rPr>
              <a:t>Newer Style Beds in use 		1297</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dirty="0">
                <a:solidFill>
                  <a:srgbClr val="1F497D">
                    <a:lumMod val="75000"/>
                  </a:srgbClr>
                </a:solidFill>
              </a:rPr>
              <a:t>¼ Transfer Assist Rails 		592		25% </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dirty="0">
                <a:solidFill>
                  <a:srgbClr val="1F497D">
                    <a:lumMod val="75000"/>
                  </a:srgbClr>
                </a:solidFill>
              </a:rPr>
              <a:t>½ Transfer Assist Rails 		1574		66%</a:t>
            </a:r>
          </a:p>
          <a:p>
            <a:pPr marL="742950" lvl="1" indent="-285750" algn="l" rtl="0">
              <a:spcBef>
                <a:spcPct val="20000"/>
              </a:spcBef>
              <a:buFont typeface="Arial" panose="020B0604020202020204" pitchFamily="34" charset="0"/>
              <a:buChar char="•"/>
              <a:defRPr/>
            </a:pPr>
            <a:r>
              <a:rPr lang="en-US" sz="2800" dirty="0">
                <a:solidFill>
                  <a:srgbClr val="1F497D">
                    <a:lumMod val="75000"/>
                  </a:srgbClr>
                </a:solidFill>
              </a:rPr>
              <a:t>Swivel Transfer Assist Rails 	20 		1%</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dirty="0">
                <a:solidFill>
                  <a:srgbClr val="1F497D">
                    <a:lumMod val="75000"/>
                  </a:srgbClr>
                </a:solidFill>
              </a:rPr>
              <a:t>¾ Bed Rails 				189		</a:t>
            </a:r>
            <a:r>
              <a:rPr lang="en-US" sz="2800" dirty="0">
                <a:solidFill>
                  <a:schemeClr val="accent1">
                    <a:lumMod val="60000"/>
                    <a:lumOff val="40000"/>
                  </a:schemeClr>
                </a:solidFill>
              </a:rPr>
              <a:t>8% </a:t>
            </a:r>
          </a:p>
          <a:p>
            <a:endParaRPr lang="en-US" dirty="0"/>
          </a:p>
        </p:txBody>
      </p:sp>
    </p:spTree>
    <p:extLst>
      <p:ext uri="{BB962C8B-B14F-4D97-AF65-F5344CB8AC3E}">
        <p14:creationId xmlns:p14="http://schemas.microsoft.com/office/powerpoint/2010/main" val="198642735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29319" cy="984885"/>
          </a:xfrm>
        </p:spPr>
        <p:txBody>
          <a:bodyPr/>
          <a:lstStyle/>
          <a:p>
            <a:pPr algn="ctr"/>
            <a:r>
              <a:rPr lang="en-US" sz="3200" dirty="0"/>
              <a:t>Definition of Bed Rail</a:t>
            </a:r>
            <a:br>
              <a:rPr lang="en-US" sz="3200" dirty="0"/>
            </a:br>
            <a:r>
              <a:rPr lang="en-US" sz="3200" dirty="0"/>
              <a:t> (as per WRHA Home Care)</a:t>
            </a:r>
          </a:p>
        </p:txBody>
      </p:sp>
      <p:sp>
        <p:nvSpPr>
          <p:cNvPr id="3" name="Text Placeholder 2"/>
          <p:cNvSpPr>
            <a:spLocks noGrp="1"/>
          </p:cNvSpPr>
          <p:nvPr>
            <p:ph type="body" idx="1"/>
          </p:nvPr>
        </p:nvSpPr>
        <p:spPr>
          <a:xfrm>
            <a:off x="228600" y="1524000"/>
            <a:ext cx="8592819" cy="2954655"/>
          </a:xfrm>
        </p:spPr>
        <p:txBody>
          <a:bodyPr/>
          <a:lstStyle/>
          <a:p>
            <a:pPr marL="342900" indent="-342900">
              <a:buFont typeface="Arial" panose="020B0604020202020204" pitchFamily="34" charset="0"/>
              <a:buChar char="•"/>
            </a:pPr>
            <a:r>
              <a:rPr lang="en-US" sz="2400" b="1" dirty="0"/>
              <a:t> </a:t>
            </a:r>
            <a:r>
              <a:rPr lang="en-US" sz="2400" dirty="0"/>
              <a:t>A rail along the side of a hospital bed and anchored to the frame which can be folded down. Designed to assist with rolling from side to side and to help position oneself in bed. Available in full, three-quarter and half-length depending on the bed</a:t>
            </a:r>
          </a:p>
          <a:p>
            <a:pPr marL="342900" indent="-342900">
              <a:buFont typeface="Arial" panose="020B0604020202020204" pitchFamily="34" charset="0"/>
              <a:buChar char="•"/>
            </a:pPr>
            <a:r>
              <a:rPr lang="en-US" sz="2400" dirty="0"/>
              <a:t>Bed rails </a:t>
            </a:r>
            <a:r>
              <a:rPr lang="en-US" sz="2400" u="sng" dirty="0"/>
              <a:t>are not a handhold to assist with getting into and out of bed </a:t>
            </a:r>
            <a:r>
              <a:rPr lang="en-US" sz="2400" dirty="0"/>
              <a:t>and should not be ordered if downward pressure on the bed rail is being applied to assist with bed transfer.</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4495800"/>
            <a:ext cx="2895600" cy="1150620"/>
          </a:xfrm>
          <a:prstGeom prst="rect">
            <a:avLst/>
          </a:prstGeom>
          <a:noFill/>
        </p:spPr>
      </p:pic>
      <p:pic>
        <p:nvPicPr>
          <p:cNvPr id="4098" name="Picture 2" descr="C:\Users\gtoews\AppData\Local\Microsoft\Windows\Temporary Internet Files\Content.Outlook\UVR6XYNR\half bed rai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4505195"/>
            <a:ext cx="1600200" cy="1631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70502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1"/>
            <a:ext cx="8529319" cy="990600"/>
          </a:xfrm>
        </p:spPr>
        <p:txBody>
          <a:bodyPr/>
          <a:lstStyle/>
          <a:p>
            <a:pPr algn="ctr"/>
            <a:r>
              <a:rPr lang="en-US" sz="3200" dirty="0"/>
              <a:t>Definition of </a:t>
            </a:r>
            <a:r>
              <a:rPr lang="en-CA" sz="3200" dirty="0"/>
              <a:t>Transfer Assist Rail</a:t>
            </a:r>
            <a:br>
              <a:rPr lang="en-CA" sz="3200" dirty="0"/>
            </a:br>
            <a:r>
              <a:rPr lang="en-CA" sz="3200" dirty="0"/>
              <a:t>(as per WRHA Home Care)</a:t>
            </a:r>
            <a:endParaRPr lang="en-US" sz="3200" dirty="0"/>
          </a:p>
        </p:txBody>
      </p:sp>
      <p:sp>
        <p:nvSpPr>
          <p:cNvPr id="3" name="Text Placeholder 2"/>
          <p:cNvSpPr>
            <a:spLocks noGrp="1"/>
          </p:cNvSpPr>
          <p:nvPr>
            <p:ph type="body" idx="1"/>
          </p:nvPr>
        </p:nvSpPr>
        <p:spPr>
          <a:xfrm>
            <a:off x="228600" y="1203656"/>
            <a:ext cx="8592819" cy="2215991"/>
          </a:xfrm>
        </p:spPr>
        <p:txBody>
          <a:bodyPr/>
          <a:lstStyle/>
          <a:p>
            <a:r>
              <a:rPr lang="en-US" sz="2400" b="1" dirty="0"/>
              <a:t>Transfer Assist Rail: </a:t>
            </a:r>
            <a:r>
              <a:rPr lang="en-US" sz="2400" dirty="0"/>
              <a:t>A rail along the side of a bed and anchored to the frame and cannot be folded down. Designed to assist with rolling from side to side and to help position oneself in bed, as well as a handhold </a:t>
            </a:r>
            <a:r>
              <a:rPr lang="en-US" sz="2400" u="sng" dirty="0"/>
              <a:t>to assist with getting into and out of bed.</a:t>
            </a:r>
            <a:r>
              <a:rPr lang="en-US" sz="2400" dirty="0"/>
              <a:t> Available in quarter and half length, as well as a swivel option</a:t>
            </a:r>
            <a:r>
              <a:rPr lang="en-US" sz="2400" b="1" dirty="0"/>
              <a:t>. Only available on newer beds.</a:t>
            </a:r>
            <a:endParaRPr lang="en-US"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666435"/>
            <a:ext cx="1828800" cy="2336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710005"/>
            <a:ext cx="2286000" cy="1722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935493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77129" y="1143000"/>
            <a:ext cx="8197850" cy="4003660"/>
          </a:xfrm>
          <a:prstGeom prst="rect">
            <a:avLst/>
          </a:prstGeom>
        </p:spPr>
        <p:txBody>
          <a:bodyPr vert="horz" wrap="square" lIns="0" tIns="53340" rIns="0" bIns="0" rtlCol="0">
            <a:spAutoFit/>
          </a:bodyPr>
          <a:lstStyle/>
          <a:p>
            <a:pPr marL="12700" marR="5080">
              <a:spcBef>
                <a:spcPts val="420"/>
              </a:spcBef>
              <a:tabLst>
                <a:tab pos="354965" algn="l"/>
                <a:tab pos="355600" algn="l"/>
                <a:tab pos="2959100" algn="l"/>
              </a:tabLst>
            </a:pPr>
            <a:r>
              <a:rPr lang="en-US" sz="2400" b="1" spc="-105" dirty="0">
                <a:solidFill>
                  <a:srgbClr val="001F5F"/>
                </a:solidFill>
                <a:cs typeface="Arial"/>
              </a:rPr>
              <a:t>1.</a:t>
            </a:r>
            <a:r>
              <a:rPr lang="en-CA" sz="2400" b="1" spc="-114" dirty="0">
                <a:solidFill>
                  <a:srgbClr val="001F5F"/>
                </a:solidFill>
                <a:cs typeface="Arial"/>
              </a:rPr>
              <a:t> ENTRAPMENT TESTING/REGULAR </a:t>
            </a:r>
            <a:r>
              <a:rPr lang="en-CA" sz="2400" b="1" spc="-114" dirty="0" smtClean="0">
                <a:solidFill>
                  <a:srgbClr val="001F5F"/>
                </a:solidFill>
                <a:cs typeface="Arial"/>
              </a:rPr>
              <a:t>MAINTENANCE- </a:t>
            </a:r>
            <a:r>
              <a:rPr lang="en-CA" sz="2400" b="1" spc="-114" dirty="0">
                <a:solidFill>
                  <a:srgbClr val="001F5F"/>
                </a:solidFill>
                <a:cs typeface="Arial"/>
              </a:rPr>
              <a:t>deferred but needs to be addressed in the future.</a:t>
            </a:r>
            <a:endParaRPr lang="en-US" sz="2400" b="1" spc="-105" dirty="0">
              <a:solidFill>
                <a:srgbClr val="001F5F"/>
              </a:solidFill>
              <a:cs typeface="Arial"/>
            </a:endParaRPr>
          </a:p>
          <a:p>
            <a:pPr marL="12700" marR="5080">
              <a:spcBef>
                <a:spcPts val="420"/>
              </a:spcBef>
              <a:tabLst>
                <a:tab pos="354965" algn="l"/>
                <a:tab pos="355600" algn="l"/>
                <a:tab pos="2959100" algn="l"/>
              </a:tabLst>
            </a:pPr>
            <a:r>
              <a:rPr lang="en-US" sz="2400" b="1" spc="-105" dirty="0">
                <a:solidFill>
                  <a:srgbClr val="001F5F"/>
                </a:solidFill>
                <a:cs typeface="Arial"/>
              </a:rPr>
              <a:t>2. ASSESSING THE CLIENT/MONITORING THE </a:t>
            </a:r>
            <a:r>
              <a:rPr lang="en-US" sz="2400" b="1" spc="-105" dirty="0" smtClean="0">
                <a:solidFill>
                  <a:srgbClr val="001F5F"/>
                </a:solidFill>
                <a:cs typeface="Arial"/>
              </a:rPr>
              <a:t>CLIENT </a:t>
            </a:r>
          </a:p>
          <a:p>
            <a:pPr marL="355600" marR="5080" indent="-342900">
              <a:spcBef>
                <a:spcPts val="420"/>
              </a:spcBef>
              <a:buFont typeface="Arial" panose="020B0604020202020204" pitchFamily="34" charset="0"/>
              <a:buChar char="•"/>
              <a:tabLst>
                <a:tab pos="354965" algn="l"/>
                <a:tab pos="355600" algn="l"/>
                <a:tab pos="2959100" algn="l"/>
              </a:tabLst>
            </a:pPr>
            <a:r>
              <a:rPr lang="en-US" sz="2400" spc="-105" dirty="0" smtClean="0">
                <a:solidFill>
                  <a:srgbClr val="001F5F"/>
                </a:solidFill>
                <a:cs typeface="Arial"/>
              </a:rPr>
              <a:t>The </a:t>
            </a:r>
            <a:r>
              <a:rPr lang="en-US" sz="2400" spc="-105" dirty="0">
                <a:solidFill>
                  <a:srgbClr val="001F5F"/>
                </a:solidFill>
                <a:cs typeface="Arial"/>
              </a:rPr>
              <a:t>wholesale elimination </a:t>
            </a:r>
            <a:r>
              <a:rPr lang="en-US" sz="2400" spc="-105" dirty="0" smtClean="0">
                <a:solidFill>
                  <a:srgbClr val="001F5F"/>
                </a:solidFill>
                <a:cs typeface="Arial"/>
              </a:rPr>
              <a:t>or use of </a:t>
            </a:r>
            <a:r>
              <a:rPr lang="en-US" sz="2400" spc="-105" dirty="0">
                <a:solidFill>
                  <a:srgbClr val="001F5F"/>
                </a:solidFill>
                <a:cs typeface="Arial"/>
              </a:rPr>
              <a:t>bedrails is not supported by evidence.</a:t>
            </a:r>
          </a:p>
          <a:p>
            <a:pPr marL="355600" marR="5080" indent="-342900">
              <a:spcBef>
                <a:spcPts val="420"/>
              </a:spcBef>
              <a:buFont typeface="Arial" panose="020B0604020202020204" pitchFamily="34" charset="0"/>
              <a:buChar char="•"/>
              <a:tabLst>
                <a:tab pos="354965" algn="l"/>
                <a:tab pos="355600" algn="l"/>
                <a:tab pos="2959100" algn="l"/>
              </a:tabLst>
            </a:pPr>
            <a:r>
              <a:rPr sz="2400" spc="-105" dirty="0">
                <a:solidFill>
                  <a:srgbClr val="001F5F"/>
                </a:solidFill>
                <a:cs typeface="Arial"/>
              </a:rPr>
              <a:t>Bed</a:t>
            </a:r>
            <a:r>
              <a:rPr sz="2400" spc="-125" dirty="0">
                <a:solidFill>
                  <a:srgbClr val="001F5F"/>
                </a:solidFill>
                <a:cs typeface="Arial"/>
              </a:rPr>
              <a:t> </a:t>
            </a:r>
            <a:r>
              <a:rPr sz="2400" spc="-60" dirty="0">
                <a:solidFill>
                  <a:srgbClr val="001F5F"/>
                </a:solidFill>
                <a:cs typeface="Arial"/>
              </a:rPr>
              <a:t>rails</a:t>
            </a:r>
            <a:r>
              <a:rPr lang="en-CA" sz="2400" spc="-60" dirty="0">
                <a:solidFill>
                  <a:srgbClr val="001F5F"/>
                </a:solidFill>
                <a:cs typeface="Arial"/>
              </a:rPr>
              <a:t>/transfer </a:t>
            </a:r>
            <a:r>
              <a:rPr lang="en-CA" sz="2400" spc="-60" dirty="0" smtClean="0">
                <a:solidFill>
                  <a:srgbClr val="001F5F"/>
                </a:solidFill>
                <a:cs typeface="Arial"/>
              </a:rPr>
              <a:t>assist rails</a:t>
            </a:r>
            <a:r>
              <a:rPr sz="2400" spc="-155" dirty="0" smtClean="0">
                <a:solidFill>
                  <a:srgbClr val="001F5F"/>
                </a:solidFill>
                <a:cs typeface="Arial"/>
              </a:rPr>
              <a:t> </a:t>
            </a:r>
            <a:r>
              <a:rPr sz="2400" spc="-50" dirty="0">
                <a:solidFill>
                  <a:srgbClr val="001F5F"/>
                </a:solidFill>
                <a:cs typeface="Arial"/>
              </a:rPr>
              <a:t>should</a:t>
            </a:r>
            <a:r>
              <a:rPr sz="2400" spc="-140" dirty="0">
                <a:solidFill>
                  <a:srgbClr val="001F5F"/>
                </a:solidFill>
                <a:cs typeface="Arial"/>
              </a:rPr>
              <a:t> </a:t>
            </a:r>
            <a:r>
              <a:rPr sz="2400" spc="55" dirty="0">
                <a:solidFill>
                  <a:srgbClr val="001F5F"/>
                </a:solidFill>
                <a:cs typeface="Arial"/>
              </a:rPr>
              <a:t>not</a:t>
            </a:r>
            <a:r>
              <a:rPr sz="2400" spc="-140" dirty="0">
                <a:solidFill>
                  <a:srgbClr val="001F5F"/>
                </a:solidFill>
                <a:cs typeface="Arial"/>
              </a:rPr>
              <a:t> </a:t>
            </a:r>
            <a:r>
              <a:rPr sz="2400" spc="-60" dirty="0">
                <a:solidFill>
                  <a:srgbClr val="001F5F"/>
                </a:solidFill>
                <a:cs typeface="Arial"/>
              </a:rPr>
              <a:t>be</a:t>
            </a:r>
            <a:r>
              <a:rPr sz="2400" spc="-125" dirty="0">
                <a:solidFill>
                  <a:srgbClr val="001F5F"/>
                </a:solidFill>
                <a:cs typeface="Arial"/>
              </a:rPr>
              <a:t> </a:t>
            </a:r>
            <a:r>
              <a:rPr sz="2400" spc="-95" dirty="0">
                <a:solidFill>
                  <a:srgbClr val="001F5F"/>
                </a:solidFill>
                <a:cs typeface="Arial"/>
              </a:rPr>
              <a:t>used</a:t>
            </a:r>
            <a:r>
              <a:rPr sz="2400" spc="-130" dirty="0">
                <a:solidFill>
                  <a:srgbClr val="001F5F"/>
                </a:solidFill>
                <a:cs typeface="Arial"/>
              </a:rPr>
              <a:t> </a:t>
            </a:r>
            <a:r>
              <a:rPr sz="2400" spc="-5" dirty="0">
                <a:solidFill>
                  <a:srgbClr val="001F5F"/>
                </a:solidFill>
                <a:cs typeface="Arial"/>
              </a:rPr>
              <a:t>routinely</a:t>
            </a:r>
            <a:r>
              <a:rPr sz="2400" spc="-150" dirty="0">
                <a:solidFill>
                  <a:srgbClr val="001F5F"/>
                </a:solidFill>
                <a:cs typeface="Arial"/>
              </a:rPr>
              <a:t> </a:t>
            </a:r>
            <a:r>
              <a:rPr sz="2400" spc="-75" dirty="0">
                <a:solidFill>
                  <a:srgbClr val="001F5F"/>
                </a:solidFill>
                <a:cs typeface="Arial"/>
              </a:rPr>
              <a:t>and</a:t>
            </a:r>
            <a:r>
              <a:rPr sz="2400" spc="-130" dirty="0">
                <a:solidFill>
                  <a:srgbClr val="001F5F"/>
                </a:solidFill>
                <a:cs typeface="Arial"/>
              </a:rPr>
              <a:t> </a:t>
            </a:r>
            <a:r>
              <a:rPr sz="2400" spc="-120" dirty="0">
                <a:solidFill>
                  <a:srgbClr val="001F5F"/>
                </a:solidFill>
                <a:cs typeface="Arial"/>
              </a:rPr>
              <a:t>use</a:t>
            </a:r>
            <a:r>
              <a:rPr sz="2400" spc="-140" dirty="0">
                <a:solidFill>
                  <a:srgbClr val="001F5F"/>
                </a:solidFill>
                <a:cs typeface="Arial"/>
              </a:rPr>
              <a:t> </a:t>
            </a:r>
            <a:r>
              <a:rPr sz="2400" spc="-50" dirty="0">
                <a:solidFill>
                  <a:srgbClr val="001F5F"/>
                </a:solidFill>
                <a:cs typeface="Arial"/>
              </a:rPr>
              <a:t>should</a:t>
            </a:r>
            <a:r>
              <a:rPr sz="2400" spc="-145" dirty="0">
                <a:solidFill>
                  <a:srgbClr val="001F5F"/>
                </a:solidFill>
                <a:cs typeface="Arial"/>
              </a:rPr>
              <a:t> </a:t>
            </a:r>
            <a:r>
              <a:rPr sz="2400" spc="-25" dirty="0">
                <a:solidFill>
                  <a:srgbClr val="001F5F"/>
                </a:solidFill>
                <a:cs typeface="Arial"/>
              </a:rPr>
              <a:t>only</a:t>
            </a:r>
            <a:r>
              <a:rPr sz="2400" spc="-150" dirty="0">
                <a:solidFill>
                  <a:srgbClr val="001F5F"/>
                </a:solidFill>
                <a:cs typeface="Arial"/>
              </a:rPr>
              <a:t> </a:t>
            </a:r>
            <a:r>
              <a:rPr sz="2400" spc="-55" dirty="0">
                <a:solidFill>
                  <a:srgbClr val="001F5F"/>
                </a:solidFill>
                <a:cs typeface="Arial"/>
              </a:rPr>
              <a:t>be </a:t>
            </a:r>
            <a:r>
              <a:rPr sz="2400" spc="-95" dirty="0">
                <a:solidFill>
                  <a:srgbClr val="001F5F"/>
                </a:solidFill>
                <a:cs typeface="Arial"/>
              </a:rPr>
              <a:t>based</a:t>
            </a:r>
            <a:r>
              <a:rPr sz="2400" spc="-135" dirty="0">
                <a:solidFill>
                  <a:srgbClr val="001F5F"/>
                </a:solidFill>
                <a:cs typeface="Arial"/>
              </a:rPr>
              <a:t> </a:t>
            </a:r>
            <a:r>
              <a:rPr sz="2400" spc="-15" dirty="0">
                <a:solidFill>
                  <a:srgbClr val="001F5F"/>
                </a:solidFill>
                <a:cs typeface="Arial"/>
              </a:rPr>
              <a:t>on</a:t>
            </a:r>
            <a:r>
              <a:rPr sz="2400" spc="-135" dirty="0">
                <a:solidFill>
                  <a:srgbClr val="001F5F"/>
                </a:solidFill>
                <a:cs typeface="Arial"/>
              </a:rPr>
              <a:t> </a:t>
            </a:r>
            <a:r>
              <a:rPr sz="2400" spc="-35" dirty="0">
                <a:solidFill>
                  <a:srgbClr val="001F5F"/>
                </a:solidFill>
                <a:cs typeface="Arial"/>
              </a:rPr>
              <a:t>individual</a:t>
            </a:r>
            <a:r>
              <a:rPr lang="en-US" sz="2400" spc="-35" dirty="0">
                <a:solidFill>
                  <a:srgbClr val="001F5F"/>
                </a:solidFill>
                <a:cs typeface="Arial"/>
              </a:rPr>
              <a:t> </a:t>
            </a:r>
            <a:r>
              <a:rPr sz="2400" spc="-100" dirty="0">
                <a:solidFill>
                  <a:srgbClr val="001F5F"/>
                </a:solidFill>
                <a:cs typeface="Arial"/>
              </a:rPr>
              <a:t>assessment</a:t>
            </a:r>
            <a:r>
              <a:rPr sz="2400" spc="-185" dirty="0">
                <a:solidFill>
                  <a:srgbClr val="001F5F"/>
                </a:solidFill>
                <a:cs typeface="Arial"/>
              </a:rPr>
              <a:t> </a:t>
            </a:r>
            <a:r>
              <a:rPr lang="en-US" sz="2400" spc="-185" dirty="0" smtClean="0">
                <a:solidFill>
                  <a:srgbClr val="001F5F"/>
                </a:solidFill>
                <a:cs typeface="Arial"/>
              </a:rPr>
              <a:t>. </a:t>
            </a:r>
          </a:p>
          <a:p>
            <a:pPr marL="355600" marR="5080" indent="-342900">
              <a:spcBef>
                <a:spcPts val="420"/>
              </a:spcBef>
              <a:buFont typeface="Arial" panose="020B0604020202020204" pitchFamily="34" charset="0"/>
              <a:buChar char="•"/>
              <a:tabLst>
                <a:tab pos="354965" algn="l"/>
                <a:tab pos="355600" algn="l"/>
                <a:tab pos="2959100" algn="l"/>
              </a:tabLst>
            </a:pPr>
            <a:r>
              <a:rPr lang="en-US" sz="2400" spc="-130" dirty="0" smtClean="0">
                <a:solidFill>
                  <a:srgbClr val="001F5F"/>
                </a:solidFill>
                <a:cs typeface="Arial"/>
              </a:rPr>
              <a:t>Alternatives </a:t>
            </a:r>
            <a:r>
              <a:rPr lang="en-US" sz="2400" spc="-130" dirty="0">
                <a:solidFill>
                  <a:srgbClr val="001F5F"/>
                </a:solidFill>
                <a:cs typeface="Arial"/>
              </a:rPr>
              <a:t>should be considered whenever possible.</a:t>
            </a:r>
          </a:p>
          <a:p>
            <a:pPr marL="355600" indent="-342900">
              <a:spcBef>
                <a:spcPts val="229"/>
              </a:spcBef>
              <a:buFont typeface="Arial" panose="020B0604020202020204" pitchFamily="34" charset="0"/>
              <a:buChar char="•"/>
              <a:tabLst>
                <a:tab pos="354965" algn="l"/>
                <a:tab pos="355600" algn="l"/>
              </a:tabLst>
            </a:pPr>
            <a:r>
              <a:rPr sz="2400" spc="-105" dirty="0">
                <a:solidFill>
                  <a:srgbClr val="001F5F"/>
                </a:solidFill>
                <a:cs typeface="Arial"/>
              </a:rPr>
              <a:t>Bed</a:t>
            </a:r>
            <a:r>
              <a:rPr sz="2400" spc="-135" dirty="0">
                <a:solidFill>
                  <a:srgbClr val="001F5F"/>
                </a:solidFill>
                <a:cs typeface="Arial"/>
              </a:rPr>
              <a:t> </a:t>
            </a:r>
            <a:r>
              <a:rPr sz="2400" spc="-25" dirty="0">
                <a:solidFill>
                  <a:srgbClr val="001F5F"/>
                </a:solidFill>
                <a:cs typeface="Arial"/>
              </a:rPr>
              <a:t>rail</a:t>
            </a:r>
            <a:r>
              <a:rPr lang="en-CA" sz="2400" spc="-25" dirty="0">
                <a:solidFill>
                  <a:srgbClr val="001F5F"/>
                </a:solidFill>
                <a:cs typeface="Arial"/>
              </a:rPr>
              <a:t>/transfer </a:t>
            </a:r>
            <a:r>
              <a:rPr lang="en-CA" sz="2400" spc="-25" dirty="0" smtClean="0">
                <a:solidFill>
                  <a:srgbClr val="001F5F"/>
                </a:solidFill>
                <a:cs typeface="Arial"/>
              </a:rPr>
              <a:t>assist</a:t>
            </a:r>
            <a:r>
              <a:rPr lang="en-CA" sz="2400" spc="-145" dirty="0">
                <a:solidFill>
                  <a:srgbClr val="001F5F"/>
                </a:solidFill>
                <a:cs typeface="Arial"/>
              </a:rPr>
              <a:t> </a:t>
            </a:r>
            <a:r>
              <a:rPr lang="en-CA" sz="2400" spc="-145" dirty="0" smtClean="0">
                <a:solidFill>
                  <a:srgbClr val="001F5F"/>
                </a:solidFill>
                <a:cs typeface="Arial"/>
              </a:rPr>
              <a:t>rail </a:t>
            </a:r>
            <a:r>
              <a:rPr sz="2400" spc="-120" dirty="0" smtClean="0">
                <a:solidFill>
                  <a:srgbClr val="001F5F"/>
                </a:solidFill>
                <a:cs typeface="Arial"/>
              </a:rPr>
              <a:t>use</a:t>
            </a:r>
            <a:r>
              <a:rPr sz="2400" spc="-135" dirty="0" smtClean="0">
                <a:solidFill>
                  <a:srgbClr val="001F5F"/>
                </a:solidFill>
                <a:cs typeface="Arial"/>
              </a:rPr>
              <a:t> </a:t>
            </a:r>
            <a:r>
              <a:rPr sz="2400" spc="-50" dirty="0">
                <a:solidFill>
                  <a:srgbClr val="001F5F"/>
                </a:solidFill>
                <a:cs typeface="Arial"/>
              </a:rPr>
              <a:t>should</a:t>
            </a:r>
            <a:r>
              <a:rPr sz="2400" spc="-150" dirty="0">
                <a:solidFill>
                  <a:srgbClr val="001F5F"/>
                </a:solidFill>
                <a:cs typeface="Arial"/>
              </a:rPr>
              <a:t> </a:t>
            </a:r>
            <a:r>
              <a:rPr sz="2400" spc="-60" dirty="0">
                <a:solidFill>
                  <a:srgbClr val="001F5F"/>
                </a:solidFill>
                <a:cs typeface="Arial"/>
              </a:rPr>
              <a:t>be</a:t>
            </a:r>
            <a:r>
              <a:rPr sz="2400" spc="-140" dirty="0">
                <a:solidFill>
                  <a:srgbClr val="001F5F"/>
                </a:solidFill>
                <a:cs typeface="Arial"/>
              </a:rPr>
              <a:t> </a:t>
            </a:r>
            <a:r>
              <a:rPr sz="2400" spc="-30" dirty="0">
                <a:solidFill>
                  <a:srgbClr val="001F5F"/>
                </a:solidFill>
                <a:cs typeface="Arial"/>
              </a:rPr>
              <a:t>reviewed</a:t>
            </a:r>
            <a:r>
              <a:rPr sz="2400" spc="-140" dirty="0">
                <a:solidFill>
                  <a:srgbClr val="001F5F"/>
                </a:solidFill>
                <a:cs typeface="Arial"/>
              </a:rPr>
              <a:t> </a:t>
            </a:r>
            <a:r>
              <a:rPr sz="2400" spc="-15" dirty="0">
                <a:solidFill>
                  <a:srgbClr val="001F5F"/>
                </a:solidFill>
                <a:cs typeface="Arial"/>
              </a:rPr>
              <a:t>on</a:t>
            </a:r>
            <a:r>
              <a:rPr sz="2400" spc="-145" dirty="0">
                <a:solidFill>
                  <a:srgbClr val="001F5F"/>
                </a:solidFill>
                <a:cs typeface="Arial"/>
              </a:rPr>
              <a:t> </a:t>
            </a:r>
            <a:r>
              <a:rPr sz="2400" spc="-160" dirty="0">
                <a:solidFill>
                  <a:srgbClr val="001F5F"/>
                </a:solidFill>
                <a:cs typeface="Arial"/>
              </a:rPr>
              <a:t>a</a:t>
            </a:r>
            <a:r>
              <a:rPr sz="2400" spc="-140" dirty="0">
                <a:solidFill>
                  <a:srgbClr val="001F5F"/>
                </a:solidFill>
                <a:cs typeface="Arial"/>
              </a:rPr>
              <a:t> </a:t>
            </a:r>
            <a:r>
              <a:rPr sz="2400" spc="-35" dirty="0">
                <a:solidFill>
                  <a:srgbClr val="001F5F"/>
                </a:solidFill>
                <a:cs typeface="Arial"/>
              </a:rPr>
              <a:t>regular</a:t>
            </a:r>
            <a:r>
              <a:rPr sz="2400" spc="-140" dirty="0">
                <a:solidFill>
                  <a:srgbClr val="001F5F"/>
                </a:solidFill>
                <a:cs typeface="Arial"/>
              </a:rPr>
              <a:t> </a:t>
            </a:r>
            <a:r>
              <a:rPr sz="2400" spc="-114" dirty="0">
                <a:solidFill>
                  <a:srgbClr val="001F5F"/>
                </a:solidFill>
                <a:cs typeface="Arial"/>
              </a:rPr>
              <a:t>basis</a:t>
            </a:r>
            <a:endParaRPr lang="en-CA" sz="2400" spc="-114" dirty="0">
              <a:solidFill>
                <a:srgbClr val="001F5F"/>
              </a:solidFill>
              <a:cs typeface="Arial"/>
            </a:endParaRPr>
          </a:p>
          <a:p>
            <a:pPr marL="12700">
              <a:spcBef>
                <a:spcPts val="229"/>
              </a:spcBef>
              <a:tabLst>
                <a:tab pos="354965" algn="l"/>
                <a:tab pos="355600" algn="l"/>
              </a:tabLst>
            </a:pPr>
            <a:endParaRPr sz="2400" b="1" dirty="0">
              <a:cs typeface="Arial"/>
            </a:endParaRPr>
          </a:p>
        </p:txBody>
      </p:sp>
      <p:sp>
        <p:nvSpPr>
          <p:cNvPr id="3" name="object 3"/>
          <p:cNvSpPr txBox="1">
            <a:spLocks noGrp="1"/>
          </p:cNvSpPr>
          <p:nvPr>
            <p:ph type="title"/>
          </p:nvPr>
        </p:nvSpPr>
        <p:spPr>
          <a:xfrm>
            <a:off x="838200" y="304800"/>
            <a:ext cx="7315200" cy="690574"/>
          </a:xfrm>
          <a:prstGeom prst="rect">
            <a:avLst/>
          </a:prstGeom>
        </p:spPr>
        <p:txBody>
          <a:bodyPr vert="horz" wrap="square" lIns="0" tIns="13335" rIns="0" bIns="0" rtlCol="0">
            <a:spAutoFit/>
          </a:bodyPr>
          <a:lstStyle/>
          <a:p>
            <a:pPr marL="12700" algn="ctr">
              <a:lnSpc>
                <a:spcPct val="100000"/>
              </a:lnSpc>
              <a:spcBef>
                <a:spcPts val="105"/>
              </a:spcBef>
            </a:pPr>
            <a:r>
              <a:rPr sz="4400" spc="-295" dirty="0" smtClean="0"/>
              <a:t>Summary</a:t>
            </a:r>
            <a:endParaRPr sz="44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6AAEC-9D24-4A1E-83F6-EC19476AFF95}"/>
              </a:ext>
            </a:extLst>
          </p:cNvPr>
          <p:cNvSpPr>
            <a:spLocks noGrp="1"/>
          </p:cNvSpPr>
          <p:nvPr>
            <p:ph type="title"/>
          </p:nvPr>
        </p:nvSpPr>
        <p:spPr>
          <a:xfrm>
            <a:off x="307340" y="304800"/>
            <a:ext cx="8529319" cy="615553"/>
          </a:xfrm>
        </p:spPr>
        <p:txBody>
          <a:bodyPr/>
          <a:lstStyle/>
          <a:p>
            <a:r>
              <a:rPr lang="en-CA" dirty="0"/>
              <a:t>Recommendations</a:t>
            </a:r>
          </a:p>
        </p:txBody>
      </p:sp>
      <p:sp>
        <p:nvSpPr>
          <p:cNvPr id="3" name="Text Placeholder 2">
            <a:extLst>
              <a:ext uri="{FF2B5EF4-FFF2-40B4-BE49-F238E27FC236}">
                <a16:creationId xmlns:a16="http://schemas.microsoft.com/office/drawing/2014/main" id="{CB752E94-B958-4FA4-BC61-4965B0183D3F}"/>
              </a:ext>
            </a:extLst>
          </p:cNvPr>
          <p:cNvSpPr>
            <a:spLocks noGrp="1"/>
          </p:cNvSpPr>
          <p:nvPr>
            <p:ph type="body" idx="1"/>
          </p:nvPr>
        </p:nvSpPr>
        <p:spPr>
          <a:xfrm>
            <a:off x="228600" y="1066800"/>
            <a:ext cx="8592819" cy="4478149"/>
          </a:xfrm>
        </p:spPr>
        <p:txBody>
          <a:bodyPr/>
          <a:lstStyle/>
          <a:p>
            <a:pPr marL="514350" indent="-514350" algn="l" rtl="0">
              <a:buFontTx/>
              <a:buAutoNum type="arabicParenR"/>
            </a:pPr>
            <a:r>
              <a:rPr lang="en-CA" sz="2400" dirty="0"/>
              <a:t>Develop or incorporate a risk assessment tool, with a</a:t>
            </a:r>
            <a:r>
              <a:rPr lang="en-US" sz="2400" dirty="0">
                <a:solidFill>
                  <a:srgbClr val="1F497D">
                    <a:lumMod val="75000"/>
                  </a:srgbClr>
                </a:solidFill>
                <a:latin typeface="Calibri"/>
              </a:rPr>
              <a:t> decision making map or </a:t>
            </a:r>
            <a:r>
              <a:rPr lang="en-US" sz="2400" dirty="0" smtClean="0">
                <a:solidFill>
                  <a:srgbClr val="1F497D">
                    <a:lumMod val="75000"/>
                  </a:srgbClr>
                </a:solidFill>
                <a:latin typeface="Calibri"/>
              </a:rPr>
              <a:t>algorithm.</a:t>
            </a:r>
            <a:endParaRPr lang="en-CA" sz="2400" dirty="0"/>
          </a:p>
          <a:p>
            <a:pPr marL="514350" indent="-514350" algn="l" rtl="0">
              <a:buFontTx/>
              <a:buAutoNum type="arabicParenR"/>
            </a:pPr>
            <a:r>
              <a:rPr lang="en-US" sz="2400" dirty="0">
                <a:solidFill>
                  <a:srgbClr val="1F497D">
                    <a:lumMod val="75000"/>
                  </a:srgbClr>
                </a:solidFill>
                <a:latin typeface="Calibri"/>
              </a:rPr>
              <a:t>Mandatory assessment demonstrating client is appropriate for use of ¾ and full length rails. These rails should not be used as a means to “keep client in bed” as option of least constraint is </a:t>
            </a:r>
            <a:r>
              <a:rPr lang="en-US" sz="2400" dirty="0" smtClean="0">
                <a:solidFill>
                  <a:srgbClr val="1F497D">
                    <a:lumMod val="75000"/>
                  </a:srgbClr>
                </a:solidFill>
                <a:latin typeface="Calibri"/>
              </a:rPr>
              <a:t>ideal. </a:t>
            </a:r>
            <a:endParaRPr lang="en-US" sz="2400" dirty="0">
              <a:solidFill>
                <a:srgbClr val="1F497D">
                  <a:lumMod val="75000"/>
                </a:srgbClr>
              </a:solidFill>
              <a:latin typeface="Calibri"/>
            </a:endParaRPr>
          </a:p>
          <a:p>
            <a:pPr marL="457200" indent="-457200" algn="l" rtl="0">
              <a:buAutoNum type="arabicParenR" startAt="3"/>
            </a:pPr>
            <a:r>
              <a:rPr lang="en-US" sz="2400" dirty="0" smtClean="0">
                <a:solidFill>
                  <a:srgbClr val="1F497D">
                    <a:lumMod val="75000"/>
                  </a:srgbClr>
                </a:solidFill>
                <a:latin typeface="Calibri"/>
              </a:rPr>
              <a:t>Continue </a:t>
            </a:r>
            <a:r>
              <a:rPr lang="en-US" sz="2400" dirty="0">
                <a:solidFill>
                  <a:srgbClr val="1F497D">
                    <a:lumMod val="75000"/>
                  </a:srgbClr>
                </a:solidFill>
                <a:latin typeface="Calibri"/>
              </a:rPr>
              <a:t>the use of transfer assist rails to increase bed mobility       and transfer </a:t>
            </a:r>
            <a:r>
              <a:rPr lang="en-US" sz="2400" dirty="0" smtClean="0">
                <a:solidFill>
                  <a:srgbClr val="1F497D">
                    <a:lumMod val="75000"/>
                  </a:srgbClr>
                </a:solidFill>
                <a:latin typeface="Calibri"/>
              </a:rPr>
              <a:t>assistance.</a:t>
            </a:r>
            <a:endParaRPr lang="en-US" sz="2400" dirty="0">
              <a:solidFill>
                <a:srgbClr val="1F497D">
                  <a:lumMod val="75000"/>
                </a:srgbClr>
              </a:solidFill>
              <a:latin typeface="Calibri"/>
            </a:endParaRPr>
          </a:p>
          <a:p>
            <a:pPr marL="457200" indent="-457200" algn="l" rtl="0">
              <a:buAutoNum type="arabicParenR" startAt="4"/>
            </a:pPr>
            <a:r>
              <a:rPr lang="en-US" sz="2400" dirty="0" smtClean="0">
                <a:solidFill>
                  <a:srgbClr val="1F497D">
                    <a:lumMod val="75000"/>
                  </a:srgbClr>
                </a:solidFill>
                <a:latin typeface="Calibri"/>
              </a:rPr>
              <a:t>Develop </a:t>
            </a:r>
            <a:r>
              <a:rPr lang="en-US" sz="2400" dirty="0">
                <a:solidFill>
                  <a:srgbClr val="1F497D">
                    <a:lumMod val="75000"/>
                  </a:srgbClr>
                </a:solidFill>
                <a:latin typeface="Calibri"/>
              </a:rPr>
              <a:t>educational handouts for staff, clients, caregivers regarding potential risks and the use alternative methods for client safety (i.e. Hi/Low beds, falls prevention mats, bed exit alarms etc</a:t>
            </a:r>
            <a:r>
              <a:rPr lang="en-US" sz="2400" dirty="0" smtClean="0">
                <a:solidFill>
                  <a:srgbClr val="1F497D">
                    <a:lumMod val="75000"/>
                  </a:srgbClr>
                </a:solidFill>
                <a:latin typeface="Calibri"/>
              </a:rPr>
              <a:t>.)</a:t>
            </a:r>
            <a:r>
              <a:rPr lang="en-CA" dirty="0" smtClean="0"/>
              <a:t> </a:t>
            </a:r>
            <a:endParaRPr lang="en-CA" dirty="0"/>
          </a:p>
        </p:txBody>
      </p:sp>
    </p:spTree>
    <p:extLst>
      <p:ext uri="{BB962C8B-B14F-4D97-AF65-F5344CB8AC3E}">
        <p14:creationId xmlns:p14="http://schemas.microsoft.com/office/powerpoint/2010/main" val="319719186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29319" cy="430887"/>
          </a:xfrm>
        </p:spPr>
        <p:txBody>
          <a:bodyPr/>
          <a:lstStyle/>
          <a:p>
            <a:pPr algn="ctr"/>
            <a:r>
              <a:rPr lang="en-US" sz="2800" dirty="0" smtClean="0"/>
              <a:t>References</a:t>
            </a:r>
            <a:endParaRPr lang="en-US" sz="2800" dirty="0"/>
          </a:p>
        </p:txBody>
      </p:sp>
      <p:sp>
        <p:nvSpPr>
          <p:cNvPr id="3" name="Text Placeholder 2"/>
          <p:cNvSpPr>
            <a:spLocks noGrp="1"/>
          </p:cNvSpPr>
          <p:nvPr>
            <p:ph type="body" idx="1"/>
          </p:nvPr>
        </p:nvSpPr>
        <p:spPr>
          <a:xfrm>
            <a:off x="304800" y="762000"/>
            <a:ext cx="8592819" cy="8556188"/>
          </a:xfrm>
        </p:spPr>
        <p:txBody>
          <a:bodyPr/>
          <a:lstStyle/>
          <a:p>
            <a:r>
              <a:rPr lang="en-US" sz="1600" dirty="0" err="1">
                <a:solidFill>
                  <a:srgbClr val="3A3A3A"/>
                </a:solidFill>
                <a:latin typeface="Arial" panose="020B0604020202020204" pitchFamily="34" charset="0"/>
                <a:cs typeface="Arial" panose="020B0604020202020204" pitchFamily="34" charset="0"/>
              </a:rPr>
              <a:t>Cumbria</a:t>
            </a:r>
            <a:r>
              <a:rPr lang="en-US" sz="1600" dirty="0">
                <a:solidFill>
                  <a:srgbClr val="3A3A3A"/>
                </a:solidFill>
                <a:latin typeface="Arial" panose="020B0604020202020204" pitchFamily="34" charset="0"/>
                <a:cs typeface="Arial" panose="020B0604020202020204" pitchFamily="34" charset="0"/>
              </a:rPr>
              <a:t> Partnership NHS Foundation Trust. (2017). BED RAILS -SAFE AND EFFECTIVE</a:t>
            </a:r>
          </a:p>
          <a:p>
            <a:r>
              <a:rPr lang="en-US" sz="1600" dirty="0">
                <a:solidFill>
                  <a:srgbClr val="3A3A3A"/>
                </a:solidFill>
                <a:latin typeface="Arial" panose="020B0604020202020204" pitchFamily="34" charset="0"/>
                <a:cs typeface="Arial" panose="020B0604020202020204" pitchFamily="34" charset="0"/>
              </a:rPr>
              <a:t>USE OF BED RAILS. </a:t>
            </a:r>
            <a:endParaRPr lang="en-US" sz="1600" dirty="0" smtClean="0">
              <a:solidFill>
                <a:srgbClr val="3A3A3A"/>
              </a:solidFill>
              <a:latin typeface="Arial" panose="020B0604020202020204" pitchFamily="34" charset="0"/>
              <a:cs typeface="Arial" panose="020B0604020202020204" pitchFamily="34" charset="0"/>
            </a:endParaRPr>
          </a:p>
          <a:p>
            <a:endParaRPr lang="en-US" sz="1600" dirty="0">
              <a:solidFill>
                <a:srgbClr val="3A3A3A"/>
              </a:solidFill>
              <a:latin typeface="Arial" panose="020B0604020202020204" pitchFamily="34" charset="0"/>
              <a:cs typeface="Arial" panose="020B0604020202020204" pitchFamily="34" charset="0"/>
            </a:endParaRPr>
          </a:p>
          <a:p>
            <a:r>
              <a:rPr lang="en-US" sz="1600" dirty="0" smtClean="0">
                <a:solidFill>
                  <a:srgbClr val="3A3A3A"/>
                </a:solidFill>
                <a:latin typeface="Arial" panose="020B0604020202020204" pitchFamily="34" charset="0"/>
                <a:cs typeface="Arial" panose="020B0604020202020204" pitchFamily="34" charset="0"/>
              </a:rPr>
              <a:t>De </a:t>
            </a:r>
            <a:r>
              <a:rPr lang="en-US" sz="1600" dirty="0">
                <a:solidFill>
                  <a:srgbClr val="3A3A3A"/>
                </a:solidFill>
                <a:latin typeface="Arial" panose="020B0604020202020204" pitchFamily="34" charset="0"/>
                <a:cs typeface="Arial" panose="020B0604020202020204" pitchFamily="34" charset="0"/>
              </a:rPr>
              <a:t>Letter, </a:t>
            </a:r>
            <a:r>
              <a:rPr lang="en-US" sz="1600" dirty="0" err="1">
                <a:solidFill>
                  <a:srgbClr val="3A3A3A"/>
                </a:solidFill>
                <a:latin typeface="Arial" panose="020B0604020202020204" pitchFamily="34" charset="0"/>
                <a:cs typeface="Arial" panose="020B0604020202020204" pitchFamily="34" charset="0"/>
              </a:rPr>
              <a:t>Els</a:t>
            </a:r>
            <a:r>
              <a:rPr lang="en-US" sz="1600" dirty="0">
                <a:solidFill>
                  <a:srgbClr val="3A3A3A"/>
                </a:solidFill>
                <a:latin typeface="Arial" panose="020B0604020202020204" pitchFamily="34" charset="0"/>
                <a:cs typeface="Arial" panose="020B0604020202020204" pitchFamily="34" charset="0"/>
              </a:rPr>
              <a:t> A et al. </a:t>
            </a:r>
            <a:r>
              <a:rPr lang="en-US" sz="1600" dirty="0" smtClean="0">
                <a:solidFill>
                  <a:srgbClr val="3A3A3A"/>
                </a:solidFill>
                <a:latin typeface="Arial" panose="020B0604020202020204" pitchFamily="34" charset="0"/>
                <a:cs typeface="Arial" panose="020B0604020202020204" pitchFamily="34" charset="0"/>
              </a:rPr>
              <a:t>Hospital </a:t>
            </a:r>
            <a:r>
              <a:rPr lang="en-US" sz="1600" dirty="0">
                <a:solidFill>
                  <a:srgbClr val="3A3A3A"/>
                </a:solidFill>
                <a:latin typeface="Arial" panose="020B0604020202020204" pitchFamily="34" charset="0"/>
                <a:cs typeface="Arial" panose="020B0604020202020204" pitchFamily="34" charset="0"/>
              </a:rPr>
              <a:t>Bed Related Fatalities: a Review.” </a:t>
            </a:r>
            <a:r>
              <a:rPr lang="en-US" sz="1600" i="1" dirty="0">
                <a:solidFill>
                  <a:srgbClr val="3A3A3A"/>
                </a:solidFill>
                <a:latin typeface="Arial" panose="020B0604020202020204" pitchFamily="34" charset="0"/>
                <a:cs typeface="Arial" panose="020B0604020202020204" pitchFamily="34" charset="0"/>
              </a:rPr>
              <a:t>Medicine, Science and the Law</a:t>
            </a:r>
            <a:r>
              <a:rPr lang="en-US" sz="1600" dirty="0">
                <a:solidFill>
                  <a:srgbClr val="3A3A3A"/>
                </a:solidFill>
                <a:latin typeface="Arial" panose="020B0604020202020204" pitchFamily="34" charset="0"/>
                <a:cs typeface="Arial" panose="020B0604020202020204" pitchFamily="34" charset="0"/>
              </a:rPr>
              <a:t> 48.1 (2008): 37–50. Web</a:t>
            </a:r>
            <a:r>
              <a:rPr lang="en-US" sz="1600" dirty="0" smtClean="0">
                <a:solidFill>
                  <a:srgbClr val="3A3A3A"/>
                </a:solidFill>
                <a:latin typeface="Arial" panose="020B0604020202020204" pitchFamily="34" charset="0"/>
                <a:cs typeface="Arial" panose="020B0604020202020204" pitchFamily="34" charset="0"/>
              </a:rPr>
              <a:t>.</a:t>
            </a:r>
          </a:p>
          <a:p>
            <a:endParaRPr lang="en-US" sz="1600" dirty="0">
              <a:solidFill>
                <a:srgbClr val="3A3A3A"/>
              </a:solidFill>
              <a:latin typeface="Arial" panose="020B0604020202020204" pitchFamily="34" charset="0"/>
              <a:cs typeface="Arial" panose="020B0604020202020204" pitchFamily="34" charset="0"/>
            </a:endParaRPr>
          </a:p>
          <a:p>
            <a:r>
              <a:rPr lang="en-US" sz="1600" dirty="0" err="1" smtClean="0">
                <a:solidFill>
                  <a:srgbClr val="3A3A3A"/>
                </a:solidFill>
                <a:latin typeface="Arial" panose="020B0604020202020204" pitchFamily="34" charset="0"/>
                <a:cs typeface="Arial" panose="020B0604020202020204" pitchFamily="34" charset="0"/>
              </a:rPr>
              <a:t>Haugh</a:t>
            </a:r>
            <a:r>
              <a:rPr lang="en-US" sz="1600" dirty="0">
                <a:solidFill>
                  <a:srgbClr val="3A3A3A"/>
                </a:solidFill>
                <a:latin typeface="Arial" panose="020B0604020202020204" pitchFamily="34" charset="0"/>
                <a:cs typeface="Arial" panose="020B0604020202020204" pitchFamily="34" charset="0"/>
              </a:rPr>
              <a:t>, J. et al. </a:t>
            </a:r>
            <a:r>
              <a:rPr lang="en-US" sz="1600" dirty="0" smtClean="0">
                <a:solidFill>
                  <a:srgbClr val="3A3A3A"/>
                </a:solidFill>
                <a:latin typeface="Arial" panose="020B0604020202020204" pitchFamily="34" charset="0"/>
                <a:cs typeface="Arial" panose="020B0604020202020204" pitchFamily="34" charset="0"/>
              </a:rPr>
              <a:t>High </a:t>
            </a:r>
            <a:r>
              <a:rPr lang="en-US" sz="1600" dirty="0">
                <a:solidFill>
                  <a:srgbClr val="3A3A3A"/>
                </a:solidFill>
                <a:latin typeface="Arial" panose="020B0604020202020204" pitchFamily="34" charset="0"/>
                <a:cs typeface="Arial" panose="020B0604020202020204" pitchFamily="34" charset="0"/>
              </a:rPr>
              <a:t>Frequency of Potential Entrapment Gaps in Beds in an Acute Hospital</a:t>
            </a:r>
            <a:r>
              <a:rPr lang="en-US" sz="1600" dirty="0" smtClean="0">
                <a:solidFill>
                  <a:srgbClr val="3A3A3A"/>
                </a:solidFill>
                <a:latin typeface="Arial" panose="020B0604020202020204" pitchFamily="34" charset="0"/>
                <a:cs typeface="Arial" panose="020B0604020202020204" pitchFamily="34" charset="0"/>
              </a:rPr>
              <a:t>. </a:t>
            </a:r>
            <a:r>
              <a:rPr lang="en-US" sz="1600" dirty="0">
                <a:solidFill>
                  <a:srgbClr val="3A3A3A"/>
                </a:solidFill>
                <a:latin typeface="Arial" panose="020B0604020202020204" pitchFamily="34" charset="0"/>
                <a:cs typeface="Arial" panose="020B0604020202020204" pitchFamily="34" charset="0"/>
              </a:rPr>
              <a:t>43.6 (2014): 851–856. Web</a:t>
            </a:r>
            <a:r>
              <a:rPr lang="en-US" sz="1600" dirty="0" smtClean="0">
                <a:solidFill>
                  <a:srgbClr val="3A3A3A"/>
                </a:solidFill>
                <a:latin typeface="Arial" panose="020B0604020202020204" pitchFamily="34" charset="0"/>
                <a:cs typeface="Arial" panose="020B0604020202020204" pitchFamily="34" charset="0"/>
              </a:rPr>
              <a:t>.</a:t>
            </a:r>
          </a:p>
          <a:p>
            <a:endParaRPr lang="en-US" sz="1600" dirty="0">
              <a:solidFill>
                <a:srgbClr val="3A3A3A"/>
              </a:solidFill>
              <a:latin typeface="Arial" panose="020B0604020202020204" pitchFamily="34" charset="0"/>
              <a:cs typeface="Arial" panose="020B0604020202020204" pitchFamily="34" charset="0"/>
            </a:endParaRPr>
          </a:p>
          <a:p>
            <a:r>
              <a:rPr lang="en-US" sz="1600" dirty="0">
                <a:solidFill>
                  <a:srgbClr val="3A3A3A"/>
                </a:solidFill>
                <a:latin typeface="Arial" panose="020B0604020202020204" pitchFamily="34" charset="0"/>
                <a:cs typeface="Arial" panose="020B0604020202020204" pitchFamily="34" charset="0"/>
              </a:rPr>
              <a:t>Healey, Frances et al. </a:t>
            </a:r>
            <a:r>
              <a:rPr lang="en-US" sz="1600" dirty="0" smtClean="0">
                <a:solidFill>
                  <a:srgbClr val="3A3A3A"/>
                </a:solidFill>
                <a:latin typeface="Arial" panose="020B0604020202020204" pitchFamily="34" charset="0"/>
                <a:cs typeface="Arial" panose="020B0604020202020204" pitchFamily="34" charset="0"/>
              </a:rPr>
              <a:t>The </a:t>
            </a:r>
            <a:r>
              <a:rPr lang="en-US" sz="1600" dirty="0">
                <a:solidFill>
                  <a:srgbClr val="3A3A3A"/>
                </a:solidFill>
                <a:latin typeface="Arial" panose="020B0604020202020204" pitchFamily="34" charset="0"/>
                <a:cs typeface="Arial" panose="020B0604020202020204" pitchFamily="34" charset="0"/>
              </a:rPr>
              <a:t>Effect of Bedrails on Falls and Injury: a Systematic Review of Clinical </a:t>
            </a:r>
            <a:r>
              <a:rPr lang="en-US" sz="1600" dirty="0" smtClean="0">
                <a:solidFill>
                  <a:srgbClr val="3A3A3A"/>
                </a:solidFill>
                <a:latin typeface="Arial" panose="020B0604020202020204" pitchFamily="34" charset="0"/>
                <a:cs typeface="Arial" panose="020B0604020202020204" pitchFamily="34" charset="0"/>
              </a:rPr>
              <a:t>Studies.</a:t>
            </a:r>
            <a:r>
              <a:rPr lang="en-US" sz="1600" dirty="0">
                <a:solidFill>
                  <a:srgbClr val="3A3A3A"/>
                </a:solidFill>
                <a:latin typeface="Arial" panose="020B0604020202020204" pitchFamily="34" charset="0"/>
                <a:cs typeface="Arial" panose="020B0604020202020204" pitchFamily="34" charset="0"/>
              </a:rPr>
              <a:t> </a:t>
            </a:r>
            <a:r>
              <a:rPr lang="en-US" sz="1600" i="1" dirty="0">
                <a:solidFill>
                  <a:srgbClr val="3A3A3A"/>
                </a:solidFill>
                <a:latin typeface="Arial" panose="020B0604020202020204" pitchFamily="34" charset="0"/>
                <a:cs typeface="Arial" panose="020B0604020202020204" pitchFamily="34" charset="0"/>
              </a:rPr>
              <a:t>Age and ageing</a:t>
            </a:r>
            <a:r>
              <a:rPr lang="en-US" sz="1600" dirty="0">
                <a:solidFill>
                  <a:srgbClr val="3A3A3A"/>
                </a:solidFill>
                <a:latin typeface="Arial" panose="020B0604020202020204" pitchFamily="34" charset="0"/>
                <a:cs typeface="Arial" panose="020B0604020202020204" pitchFamily="34" charset="0"/>
              </a:rPr>
              <a:t> 37.4 (2008): 368–378. Web</a:t>
            </a:r>
            <a:r>
              <a:rPr lang="en-US" sz="1600" dirty="0" smtClean="0">
                <a:solidFill>
                  <a:srgbClr val="3A3A3A"/>
                </a:solidFill>
                <a:latin typeface="Arial" panose="020B0604020202020204" pitchFamily="34" charset="0"/>
                <a:cs typeface="Arial" panose="020B0604020202020204" pitchFamily="34" charset="0"/>
              </a:rPr>
              <a:t>.</a:t>
            </a:r>
          </a:p>
          <a:p>
            <a:endParaRPr lang="en-US" sz="1600" dirty="0">
              <a:solidFill>
                <a:srgbClr val="3A3A3A"/>
              </a:solidFill>
              <a:latin typeface="Arial" panose="020B0604020202020204" pitchFamily="34" charset="0"/>
              <a:cs typeface="Arial" panose="020B0604020202020204" pitchFamily="34" charset="0"/>
            </a:endParaRPr>
          </a:p>
          <a:p>
            <a:r>
              <a:rPr lang="en-US" sz="1600" dirty="0">
                <a:solidFill>
                  <a:srgbClr val="3A3A3A"/>
                </a:solidFill>
                <a:latin typeface="Arial" panose="020B0604020202020204" pitchFamily="34" charset="0"/>
                <a:cs typeface="Arial" panose="020B0604020202020204" pitchFamily="34" charset="0"/>
              </a:rPr>
              <a:t>Health Canada. (2015). Adult Hospital Beds: Patient Entrapment Hazards, Side Rail Latching Reliability, and Other Hazards. </a:t>
            </a:r>
            <a:r>
              <a:rPr lang="en-US" sz="1600" dirty="0">
                <a:solidFill>
                  <a:srgbClr val="3A3A3A"/>
                </a:solidFill>
                <a:latin typeface="Arial" panose="020B0604020202020204" pitchFamily="34" charset="0"/>
                <a:cs typeface="Arial" panose="020B0604020202020204" pitchFamily="34" charset="0"/>
                <a:hlinkClick r:id="rId2"/>
              </a:rPr>
              <a:t>https://www.canada.ca/en/health-canada/services/drugs-health-products/medical-devices/application-information/guidance-documents/guidance-document-adult-hospital-beds-patient-hazards-side-rail-other-hazards.html</a:t>
            </a:r>
            <a:endParaRPr lang="en-US" sz="1600" dirty="0">
              <a:solidFill>
                <a:srgbClr val="3A3A3A"/>
              </a:solidFill>
              <a:latin typeface="Arial" panose="020B0604020202020204" pitchFamily="34" charset="0"/>
              <a:cs typeface="Arial" panose="020B0604020202020204" pitchFamily="34" charset="0"/>
            </a:endParaRPr>
          </a:p>
          <a:p>
            <a:endParaRPr lang="en-US" sz="1600" dirty="0">
              <a:solidFill>
                <a:srgbClr val="3A3A3A"/>
              </a:solidFill>
              <a:latin typeface="Arial" panose="020B0604020202020204" pitchFamily="34" charset="0"/>
              <a:cs typeface="Arial" panose="020B0604020202020204" pitchFamily="34" charset="0"/>
            </a:endParaRPr>
          </a:p>
          <a:p>
            <a:r>
              <a:rPr lang="en-US" sz="1600" dirty="0">
                <a:solidFill>
                  <a:srgbClr val="3A3A3A"/>
                </a:solidFill>
                <a:latin typeface="Arial" panose="020B0604020202020204" pitchFamily="34" charset="0"/>
                <a:cs typeface="Arial" panose="020B0604020202020204" pitchFamily="34" charset="0"/>
              </a:rPr>
              <a:t>Health Canada. (2012). Notice to Hospitals - Health Canada Issued Important Safety Information Update on the Risk of Entrapment of Patients in Hospital Beds. </a:t>
            </a:r>
            <a:r>
              <a:rPr lang="en-US" sz="1600" dirty="0">
                <a:solidFill>
                  <a:srgbClr val="3A3A3A"/>
                </a:solidFill>
                <a:latin typeface="Arial" panose="020B0604020202020204" pitchFamily="34" charset="0"/>
                <a:cs typeface="Arial" panose="020B0604020202020204" pitchFamily="34" charset="0"/>
                <a:hlinkClick r:id="rId3"/>
              </a:rPr>
              <a:t>http://www.healthycanadians.gc.ca/recall-alert-rappel-avis/hc-sc/2012/14796a-eng.php</a:t>
            </a:r>
            <a:endParaRPr lang="en-US" sz="1600" dirty="0">
              <a:solidFill>
                <a:srgbClr val="3A3A3A"/>
              </a:solidFill>
              <a:latin typeface="Arial" panose="020B0604020202020204" pitchFamily="34" charset="0"/>
              <a:cs typeface="Arial" panose="020B0604020202020204" pitchFamily="34" charset="0"/>
            </a:endParaRPr>
          </a:p>
          <a:p>
            <a:r>
              <a:rPr lang="en-US" sz="1600" dirty="0">
                <a:solidFill>
                  <a:srgbClr val="3A3A3A"/>
                </a:solidFill>
                <a:latin typeface="Arial" panose="020B0604020202020204" pitchFamily="34" charset="0"/>
                <a:cs typeface="Arial" panose="020B0604020202020204" pitchFamily="34" charset="0"/>
              </a:rPr>
              <a:t> </a:t>
            </a:r>
          </a:p>
          <a:p>
            <a:r>
              <a:rPr lang="en-US" sz="1600" dirty="0" smtClean="0">
                <a:solidFill>
                  <a:srgbClr val="3A3A3A"/>
                </a:solidFill>
                <a:latin typeface="Arial" panose="020B0604020202020204" pitchFamily="34" charset="0"/>
                <a:cs typeface="Arial" panose="020B0604020202020204" pitchFamily="34" charset="0"/>
              </a:rPr>
              <a:t>.</a:t>
            </a:r>
          </a:p>
          <a:p>
            <a:endParaRPr lang="en-US" sz="1600" dirty="0">
              <a:solidFill>
                <a:srgbClr val="3A3A3A"/>
              </a:solidFill>
              <a:latin typeface="Source Sans Pro"/>
            </a:endParaRPr>
          </a:p>
          <a:p>
            <a:endParaRPr lang="en-US" sz="1600" dirty="0">
              <a:solidFill>
                <a:srgbClr val="3A3A3A"/>
              </a:solidFill>
              <a:latin typeface="Source Sans Pro"/>
            </a:endParaRPr>
          </a:p>
          <a:p>
            <a:endParaRPr lang="en-US" sz="1600" dirty="0">
              <a:solidFill>
                <a:srgbClr val="3A3A3A"/>
              </a:solidFill>
              <a:latin typeface="Source Sans Pro"/>
            </a:endParaRPr>
          </a:p>
          <a:p>
            <a:endParaRPr lang="en-US" sz="1600" dirty="0" smtClean="0">
              <a:solidFill>
                <a:srgbClr val="3A3A3A"/>
              </a:solidFill>
              <a:latin typeface="Source Sans Pro"/>
            </a:endParaRPr>
          </a:p>
          <a:p>
            <a:endParaRPr lang="en-US" sz="2000" dirty="0">
              <a:solidFill>
                <a:srgbClr val="3A3A3A"/>
              </a:solidFill>
              <a:latin typeface="Source Sans Pro"/>
            </a:endParaRPr>
          </a:p>
          <a:p>
            <a:endParaRPr lang="en-US" sz="2000" dirty="0" smtClean="0">
              <a:solidFill>
                <a:srgbClr val="3A3A3A"/>
              </a:solidFill>
              <a:latin typeface="Source Sans Pro"/>
            </a:endParaRPr>
          </a:p>
          <a:p>
            <a:endParaRPr lang="en-US" sz="2000" dirty="0">
              <a:solidFill>
                <a:srgbClr val="3A3A3A"/>
              </a:solidFill>
              <a:latin typeface="Source Sans Pro"/>
            </a:endParaRPr>
          </a:p>
          <a:p>
            <a:endParaRPr lang="en-US" sz="2000" dirty="0" smtClean="0">
              <a:solidFill>
                <a:srgbClr val="3A3A3A"/>
              </a:solidFill>
              <a:latin typeface="Source Sans Pro"/>
            </a:endParaRPr>
          </a:p>
          <a:p>
            <a:endParaRPr lang="en-US" sz="2000" dirty="0">
              <a:solidFill>
                <a:srgbClr val="3A3A3A"/>
              </a:solidFill>
              <a:latin typeface="Source Sans Pro"/>
            </a:endParaRPr>
          </a:p>
          <a:p>
            <a:endParaRPr lang="en-US" sz="2000" dirty="0">
              <a:solidFill>
                <a:srgbClr val="3A3A3A"/>
              </a:solidFill>
              <a:latin typeface="Source Sans Pro"/>
            </a:endParaRPr>
          </a:p>
          <a:p>
            <a:endParaRPr lang="en-US" sz="2000" dirty="0"/>
          </a:p>
        </p:txBody>
      </p:sp>
    </p:spTree>
    <p:extLst>
      <p:ext uri="{BB962C8B-B14F-4D97-AF65-F5344CB8AC3E}">
        <p14:creationId xmlns:p14="http://schemas.microsoft.com/office/powerpoint/2010/main" val="8203867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29319" cy="430887"/>
          </a:xfrm>
        </p:spPr>
        <p:txBody>
          <a:bodyPr/>
          <a:lstStyle/>
          <a:p>
            <a:pPr algn="ctr"/>
            <a:r>
              <a:rPr lang="en-US" sz="2800" dirty="0" smtClean="0"/>
              <a:t>References</a:t>
            </a:r>
            <a:endParaRPr lang="en-US" sz="2800" dirty="0"/>
          </a:p>
        </p:txBody>
      </p:sp>
      <p:sp>
        <p:nvSpPr>
          <p:cNvPr id="3" name="Text Placeholder 2"/>
          <p:cNvSpPr>
            <a:spLocks noGrp="1"/>
          </p:cNvSpPr>
          <p:nvPr>
            <p:ph type="body" idx="1"/>
          </p:nvPr>
        </p:nvSpPr>
        <p:spPr>
          <a:xfrm>
            <a:off x="275590" y="762001"/>
            <a:ext cx="8592819" cy="5109091"/>
          </a:xfrm>
        </p:spPr>
        <p:txBody>
          <a:bodyPr/>
          <a:lstStyle/>
          <a:p>
            <a:r>
              <a:rPr lang="en-US" sz="1600" dirty="0">
                <a:solidFill>
                  <a:srgbClr val="3A3A3A"/>
                </a:solidFill>
                <a:latin typeface="Arial" panose="020B0604020202020204" pitchFamily="34" charset="0"/>
                <a:cs typeface="Arial" panose="020B0604020202020204" pitchFamily="34" charset="0"/>
              </a:rPr>
              <a:t>Hughes, </a:t>
            </a:r>
            <a:r>
              <a:rPr lang="en-US" sz="1600" dirty="0" err="1">
                <a:solidFill>
                  <a:srgbClr val="3A3A3A"/>
                </a:solidFill>
                <a:latin typeface="Arial" panose="020B0604020202020204" pitchFamily="34" charset="0"/>
                <a:cs typeface="Arial" panose="020B0604020202020204" pitchFamily="34" charset="0"/>
              </a:rPr>
              <a:t>Rhidian</a:t>
            </a:r>
            <a:r>
              <a:rPr lang="en-US" sz="1600" dirty="0">
                <a:solidFill>
                  <a:srgbClr val="3A3A3A"/>
                </a:solidFill>
                <a:latin typeface="Arial" panose="020B0604020202020204" pitchFamily="34" charset="0"/>
                <a:cs typeface="Arial" panose="020B0604020202020204" pitchFamily="34" charset="0"/>
              </a:rPr>
              <a:t>. Older People Falling Out of Bed: Restraint, Risk and Safety. </a:t>
            </a:r>
            <a:r>
              <a:rPr lang="en-US" sz="1600" i="1" dirty="0">
                <a:solidFill>
                  <a:srgbClr val="3A3A3A"/>
                </a:solidFill>
                <a:latin typeface="Arial" panose="020B0604020202020204" pitchFamily="34" charset="0"/>
                <a:cs typeface="Arial" panose="020B0604020202020204" pitchFamily="34" charset="0"/>
              </a:rPr>
              <a:t>The British Journal of Occupational Therapy</a:t>
            </a:r>
            <a:r>
              <a:rPr lang="en-US" sz="1600" dirty="0">
                <a:solidFill>
                  <a:srgbClr val="3A3A3A"/>
                </a:solidFill>
                <a:latin typeface="Arial" panose="020B0604020202020204" pitchFamily="34" charset="0"/>
                <a:cs typeface="Arial" panose="020B0604020202020204" pitchFamily="34" charset="0"/>
              </a:rPr>
              <a:t> 71.9 (2008): 389–392. Web</a:t>
            </a:r>
            <a:endParaRPr lang="en-US" sz="1600" dirty="0" smtClean="0">
              <a:solidFill>
                <a:srgbClr val="3A3A3A"/>
              </a:solidFill>
              <a:latin typeface="Arial" panose="020B0604020202020204" pitchFamily="34" charset="0"/>
              <a:cs typeface="Arial" panose="020B0604020202020204" pitchFamily="34" charset="0"/>
            </a:endParaRPr>
          </a:p>
          <a:p>
            <a:endParaRPr lang="en-US" sz="1600" dirty="0">
              <a:solidFill>
                <a:srgbClr val="3A3A3A"/>
              </a:solidFill>
              <a:latin typeface="Arial" panose="020B0604020202020204" pitchFamily="34" charset="0"/>
              <a:cs typeface="Arial" panose="020B0604020202020204" pitchFamily="34" charset="0"/>
            </a:endParaRPr>
          </a:p>
          <a:p>
            <a:r>
              <a:rPr lang="en-US" sz="1600" dirty="0" smtClean="0">
                <a:solidFill>
                  <a:srgbClr val="3A3A3A"/>
                </a:solidFill>
                <a:latin typeface="Arial" panose="020B0604020202020204" pitchFamily="34" charset="0"/>
                <a:cs typeface="Arial" panose="020B0604020202020204" pitchFamily="34" charset="0"/>
              </a:rPr>
              <a:t>Long Term Care Bed Safety Working Group. (2018). BED SAFETY Long Term Care Program Resource Guide. </a:t>
            </a:r>
          </a:p>
          <a:p>
            <a:endParaRPr lang="en-US" sz="1600" dirty="0">
              <a:solidFill>
                <a:srgbClr val="3A3A3A"/>
              </a:solidFill>
              <a:latin typeface="Arial" panose="020B0604020202020204" pitchFamily="34" charset="0"/>
              <a:cs typeface="Arial" panose="020B0604020202020204" pitchFamily="34" charset="0"/>
            </a:endParaRPr>
          </a:p>
          <a:p>
            <a:r>
              <a:rPr lang="en-US" sz="1600" dirty="0" smtClean="0">
                <a:solidFill>
                  <a:srgbClr val="3A3A3A"/>
                </a:solidFill>
                <a:latin typeface="Arial" panose="020B0604020202020204" pitchFamily="34" charset="0"/>
                <a:cs typeface="Arial" panose="020B0604020202020204" pitchFamily="34" charset="0"/>
              </a:rPr>
              <a:t>Long Term Care Bed Safety Working Group. (2018). WRHA Long Term Care (LTC) Program Bed Safety Resource Guide Self-Learning Companion.</a:t>
            </a:r>
          </a:p>
          <a:p>
            <a:endParaRPr lang="en-US" sz="1600" dirty="0">
              <a:solidFill>
                <a:srgbClr val="3A3A3A"/>
              </a:solidFill>
              <a:latin typeface="Arial" panose="020B0604020202020204" pitchFamily="34" charset="0"/>
              <a:cs typeface="Arial" panose="020B0604020202020204" pitchFamily="34" charset="0"/>
            </a:endParaRPr>
          </a:p>
          <a:p>
            <a:r>
              <a:rPr lang="en-US" sz="1600" dirty="0" smtClean="0">
                <a:solidFill>
                  <a:srgbClr val="3A3A3A"/>
                </a:solidFill>
                <a:latin typeface="Arial" panose="020B0604020202020204" pitchFamily="34" charset="0"/>
                <a:cs typeface="Arial" panose="020B0604020202020204" pitchFamily="34" charset="0"/>
              </a:rPr>
              <a:t>SA Health Safety and Quality Unit. </a:t>
            </a:r>
            <a:r>
              <a:rPr lang="en-US" sz="1600" dirty="0">
                <a:solidFill>
                  <a:srgbClr val="3A3A3A"/>
                </a:solidFill>
                <a:latin typeface="Arial" panose="020B0604020202020204" pitchFamily="34" charset="0"/>
                <a:cs typeface="Arial" panose="020B0604020202020204" pitchFamily="34" charset="0"/>
              </a:rPr>
              <a:t>(</a:t>
            </a:r>
            <a:r>
              <a:rPr lang="en-US" sz="1600" dirty="0" smtClean="0">
                <a:solidFill>
                  <a:srgbClr val="3A3A3A"/>
                </a:solidFill>
                <a:latin typeface="Arial" panose="020B0604020202020204" pitchFamily="34" charset="0"/>
                <a:cs typeface="Arial" panose="020B0604020202020204" pitchFamily="34" charset="0"/>
              </a:rPr>
              <a:t>2015). </a:t>
            </a:r>
            <a:r>
              <a:rPr lang="en-US" sz="1600" dirty="0">
                <a:solidFill>
                  <a:srgbClr val="3A3A3A"/>
                </a:solidFill>
                <a:latin typeface="Arial" panose="020B0604020202020204" pitchFamily="34" charset="0"/>
                <a:cs typeface="Arial" panose="020B0604020202020204" pitchFamily="34" charset="0"/>
              </a:rPr>
              <a:t>TOOL </a:t>
            </a:r>
            <a:r>
              <a:rPr lang="en-US" sz="1600" dirty="0" smtClean="0">
                <a:solidFill>
                  <a:srgbClr val="3A3A3A"/>
                </a:solidFill>
                <a:latin typeface="Arial" panose="020B0604020202020204" pitchFamily="34" charset="0"/>
                <a:cs typeface="Arial" panose="020B0604020202020204" pitchFamily="34" charset="0"/>
              </a:rPr>
              <a:t>3: Safe </a:t>
            </a:r>
            <a:r>
              <a:rPr lang="en-US" sz="1600" dirty="0">
                <a:solidFill>
                  <a:srgbClr val="3A3A3A"/>
                </a:solidFill>
                <a:latin typeface="Arial" panose="020B0604020202020204" pitchFamily="34" charset="0"/>
                <a:cs typeface="Arial" panose="020B0604020202020204" pitchFamily="34" charset="0"/>
              </a:rPr>
              <a:t>use of bed </a:t>
            </a:r>
            <a:r>
              <a:rPr lang="en-US" sz="1600" dirty="0" smtClean="0">
                <a:solidFill>
                  <a:srgbClr val="3A3A3A"/>
                </a:solidFill>
                <a:latin typeface="Arial" panose="020B0604020202020204" pitchFamily="34" charset="0"/>
                <a:cs typeface="Arial" panose="020B0604020202020204" pitchFamily="34" charset="0"/>
              </a:rPr>
              <a:t>rails.</a:t>
            </a:r>
          </a:p>
          <a:p>
            <a:endParaRPr lang="en-US" sz="1600" dirty="0">
              <a:solidFill>
                <a:srgbClr val="3A3A3A"/>
              </a:solidFill>
              <a:latin typeface="Source Sans Pro"/>
            </a:endParaRPr>
          </a:p>
          <a:p>
            <a:endParaRPr lang="en-US" sz="1600" dirty="0" smtClean="0">
              <a:solidFill>
                <a:srgbClr val="3A3A3A"/>
              </a:solidFill>
              <a:latin typeface="Source Sans Pro"/>
            </a:endParaRPr>
          </a:p>
          <a:p>
            <a:endParaRPr lang="en-US" sz="2000" dirty="0">
              <a:solidFill>
                <a:srgbClr val="3A3A3A"/>
              </a:solidFill>
              <a:latin typeface="Source Sans Pro"/>
            </a:endParaRPr>
          </a:p>
          <a:p>
            <a:endParaRPr lang="en-US" sz="2000" dirty="0" smtClean="0">
              <a:solidFill>
                <a:srgbClr val="3A3A3A"/>
              </a:solidFill>
              <a:latin typeface="Source Sans Pro"/>
            </a:endParaRPr>
          </a:p>
          <a:p>
            <a:endParaRPr lang="en-US" sz="2000" dirty="0">
              <a:solidFill>
                <a:srgbClr val="3A3A3A"/>
              </a:solidFill>
              <a:latin typeface="Source Sans Pro"/>
            </a:endParaRPr>
          </a:p>
          <a:p>
            <a:endParaRPr lang="en-US" sz="2000" dirty="0" smtClean="0">
              <a:solidFill>
                <a:srgbClr val="3A3A3A"/>
              </a:solidFill>
              <a:latin typeface="Source Sans Pro"/>
            </a:endParaRPr>
          </a:p>
          <a:p>
            <a:endParaRPr lang="en-US" sz="2000" dirty="0">
              <a:solidFill>
                <a:srgbClr val="3A3A3A"/>
              </a:solidFill>
              <a:latin typeface="Source Sans Pro"/>
            </a:endParaRPr>
          </a:p>
          <a:p>
            <a:endParaRPr lang="en-US" sz="2000" dirty="0">
              <a:solidFill>
                <a:srgbClr val="3A3A3A"/>
              </a:solidFill>
              <a:latin typeface="Source Sans Pro"/>
            </a:endParaRPr>
          </a:p>
          <a:p>
            <a:endParaRPr lang="en-US" sz="2000" dirty="0"/>
          </a:p>
        </p:txBody>
      </p:sp>
    </p:spTree>
    <p:extLst>
      <p:ext uri="{BB962C8B-B14F-4D97-AF65-F5344CB8AC3E}">
        <p14:creationId xmlns:p14="http://schemas.microsoft.com/office/powerpoint/2010/main" val="28858053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1199</TotalTime>
  <Words>3854</Words>
  <Application>Microsoft Office PowerPoint</Application>
  <PresentationFormat>On-screen Show (4:3)</PresentationFormat>
  <Paragraphs>332</Paragraphs>
  <Slides>62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62</vt:i4>
      </vt:variant>
    </vt:vector>
  </HeadingPairs>
  <TitlesOfParts>
    <vt:vector size="69" baseType="lpstr">
      <vt:lpstr>Arial</vt:lpstr>
      <vt:lpstr>Arial Black</vt:lpstr>
      <vt:lpstr>Calibri</vt:lpstr>
      <vt:lpstr>Source Sans Pro</vt:lpstr>
      <vt:lpstr>Times New Roman</vt:lpstr>
      <vt:lpstr>Trebuchet MS</vt:lpstr>
      <vt:lpstr>Office Theme</vt:lpstr>
      <vt:lpstr>PowerPoint Presentation</vt:lpstr>
      <vt:lpstr>Objectives &amp; Outcomes </vt:lpstr>
      <vt:lpstr>OVERVIEW OF PRESENTATION</vt:lpstr>
      <vt:lpstr>History of Bedrails</vt:lpstr>
      <vt:lpstr>Research </vt:lpstr>
      <vt:lpstr>RESEARCH</vt:lpstr>
      <vt:lpstr>RESEARCH</vt:lpstr>
      <vt:lpstr> </vt:lpstr>
      <vt:lpstr> </vt:lpstr>
      <vt:lpstr>PowerPoint Presentation</vt:lpstr>
      <vt:lpstr> </vt:lpstr>
      <vt:lpstr>RESEARCH</vt:lpstr>
      <vt:lpstr>RESEARCH</vt:lpstr>
      <vt:lpstr>RESEARCH</vt:lpstr>
      <vt:lpstr>Risks of Bed Rail Use</vt:lpstr>
      <vt:lpstr>Risks of Bed Rail Use</vt:lpstr>
      <vt:lpstr>Benefits of Bed Rail Use</vt:lpstr>
      <vt:lpstr>Balancing the Risks</vt:lpstr>
      <vt:lpstr>Who is at risk?</vt:lpstr>
      <vt:lpstr>Individualized Assessment  for Bedrails </vt:lpstr>
      <vt:lpstr>PowerPoint Presentation</vt:lpstr>
      <vt:lpstr>PowerPoint Presentation</vt:lpstr>
      <vt:lpstr>PowerPoint Presentation</vt:lpstr>
      <vt:lpstr>PowerPoint Presentation</vt:lpstr>
      <vt:lpstr>PowerPoint Presentation</vt:lpstr>
      <vt:lpstr>Alternatives to Bed Rails</vt:lpstr>
      <vt:lpstr>Health Canada</vt:lpstr>
      <vt:lpstr>Bed Entrapment</vt:lpstr>
      <vt:lpstr>  7 Potential Entrapment Zones</vt:lpstr>
      <vt:lpstr>Zone 1:  Within the Rail</vt:lpstr>
      <vt:lpstr>Zone 2: Under the Rail, Between the Rail Supports or Next to a Single Rail Support</vt:lpstr>
      <vt:lpstr>Zone 3: Between the Rail and the  Mattress</vt:lpstr>
      <vt:lpstr>Zone 4: Under the Rail at the Ends of the</vt:lpstr>
      <vt:lpstr>Zone 5: Between Split Bed Rails</vt:lpstr>
      <vt:lpstr>Zone 6: Between the End of the Rail and  the Side Edge of the Head or Foot Board</vt:lpstr>
      <vt:lpstr>Zone 7: Between the Head or Foot  Board and the End of the Mattress</vt:lpstr>
      <vt:lpstr>The Stats on Entrapment</vt:lpstr>
      <vt:lpstr>The Stats on Entrapment</vt:lpstr>
      <vt:lpstr>Hospital Bed Related Deaths</vt:lpstr>
      <vt:lpstr>Incidence of bed problems - Reported to Health Canada 1980 to April 2006</vt:lpstr>
      <vt:lpstr>Health Canada</vt:lpstr>
      <vt:lpstr>WITHIN WRHA: LONG TERM CARE </vt:lpstr>
      <vt:lpstr>The Bed Safety Working Group </vt:lpstr>
      <vt:lpstr>The Bed Safety Working Group </vt:lpstr>
      <vt:lpstr>The Bed Safety Working Group </vt:lpstr>
      <vt:lpstr>PowerPoint Presentation</vt:lpstr>
      <vt:lpstr> WRHA ACUTE CARE  </vt:lpstr>
      <vt:lpstr>WRHA ACUTE CARE  </vt:lpstr>
      <vt:lpstr>PowerPoint Presentation</vt:lpstr>
      <vt:lpstr>ACUTE CARE </vt:lpstr>
      <vt:lpstr>ACUTE CARE </vt:lpstr>
      <vt:lpstr>PowerPoint Presentation</vt:lpstr>
      <vt:lpstr>WRHA Home Care: Current Status   </vt:lpstr>
      <vt:lpstr>Bed Rails Guidelines (2010)</vt:lpstr>
      <vt:lpstr>Current Status</vt:lpstr>
      <vt:lpstr>Home Care Equipment Numbers- standard beds only does not include bariatric or falls prevention beds  (Jan. 2019)   </vt:lpstr>
      <vt:lpstr>Definition of Bed Rail  (as per WRHA Home Care)</vt:lpstr>
      <vt:lpstr>Definition of Transfer Assist Rail (as per WRHA Home Care)</vt:lpstr>
      <vt:lpstr>Summary</vt:lpstr>
      <vt:lpstr>Recommendations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Monique Liarakos</dc:creator>
  <cp:lastModifiedBy>Claudine Lafond</cp:lastModifiedBy>
  <cp:revision>106</cp:revision>
  <dcterms:created xsi:type="dcterms:W3CDTF">2019-01-17T20:21:33Z</dcterms:created>
  <dcterms:modified xsi:type="dcterms:W3CDTF">2021-08-11T18:44:42Z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2018-02-06T00:00:00Z</vt:filetime>
  </property>
  <property fmtid="{D5CDD505-2E9C-101B-9397-08002B2CF9AE}" pid="3" name="Creator">
    <vt:lpwstr>Microsoft® PowerPoint® 2010</vt:lpwstr>
  </property>
  <property fmtid="{D5CDD505-2E9C-101B-9397-08002B2CF9AE}" pid="4" name="LastSaved">
    <vt:filetime>2019-01-17T00:00:00Z</vt:filetime>
  </property>
</Properties>
</file>